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8" r:id="rId8"/>
    <p:sldId id="269" r:id="rId9"/>
  </p:sldIdLst>
  <p:sldSz cx="12192000" cy="6858000"/>
  <p:notesSz cx="6858000" cy="9144000"/>
  <p:photoAlbum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DD3E37-36F8-4EB3-8FA2-CD0B17EF9569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8F387E54-8E34-46D2-A3B2-0ACDAD05E31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s-CO" b="1"/>
            <a:t>Programa:</a:t>
          </a:r>
          <a:r>
            <a:rPr lang="es-CO"/>
            <a:t> Fomento del desarrollo de aplicaciones, software y contenidos para impulsar la apropiación de las Tecnologías de la información y las Comunicaciones:</a:t>
          </a:r>
          <a:endParaRPr lang="en-US" dirty="0"/>
        </a:p>
      </dgm:t>
    </dgm:pt>
    <dgm:pt modelId="{F318951C-048B-48E5-ABF5-4CD15C2BD912}" type="parTrans" cxnId="{2064FD95-A061-49DD-8AFD-15DC212E2E8C}">
      <dgm:prSet/>
      <dgm:spPr/>
      <dgm:t>
        <a:bodyPr/>
        <a:lstStyle/>
        <a:p>
          <a:endParaRPr lang="en-US"/>
        </a:p>
      </dgm:t>
    </dgm:pt>
    <dgm:pt modelId="{5E6C8B7B-3AEE-4BBF-8163-EE061C3F2B8A}" type="sibTrans" cxnId="{2064FD95-A061-49DD-8AFD-15DC212E2E8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2E4C5AB-694A-4AF9-9A0F-80F5210E903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s-CO" b="1"/>
            <a:t>Subprograma:</a:t>
          </a:r>
          <a:r>
            <a:rPr lang="es-CO"/>
            <a:t> INTERSUBSECTORIAL COMUNICACIONES</a:t>
          </a:r>
          <a:endParaRPr lang="en-US" dirty="0"/>
        </a:p>
      </dgm:t>
    </dgm:pt>
    <dgm:pt modelId="{2C1DB5B7-B935-46A4-A815-C11B57E3D00C}" type="parTrans" cxnId="{138E87D7-9CF7-40CC-975D-7487C0E89082}">
      <dgm:prSet/>
      <dgm:spPr/>
      <dgm:t>
        <a:bodyPr/>
        <a:lstStyle/>
        <a:p>
          <a:endParaRPr lang="en-US"/>
        </a:p>
      </dgm:t>
    </dgm:pt>
    <dgm:pt modelId="{4817F1B7-58A6-4121-B55B-5FA7ED567091}" type="sibTrans" cxnId="{138E87D7-9CF7-40CC-975D-7487C0E8908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52EDDE8-766F-46A1-8C3C-883F87799C8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s-CO" b="1"/>
            <a:t>Objetivo:</a:t>
          </a:r>
          <a:r>
            <a:rPr lang="es-CO"/>
            <a:t> Garantizar el fortalecimiento de la entidad mediante la transferencia de capital, que sirva de impulso, desarrollo, actualización y mejora del soporte a la gestión, servicios técnicos y recursos físicos.</a:t>
          </a:r>
          <a:endParaRPr lang="en-US" dirty="0"/>
        </a:p>
      </dgm:t>
    </dgm:pt>
    <dgm:pt modelId="{E835C342-4689-4A55-AB6D-C83129A5EB47}" type="parTrans" cxnId="{2DCE8632-A179-4569-821D-8920F9B74320}">
      <dgm:prSet/>
      <dgm:spPr/>
      <dgm:t>
        <a:bodyPr/>
        <a:lstStyle/>
        <a:p>
          <a:endParaRPr lang="en-US"/>
        </a:p>
      </dgm:t>
    </dgm:pt>
    <dgm:pt modelId="{59D1BFC1-465F-49B9-BB15-064444CB7798}" type="sibTrans" cxnId="{2DCE8632-A179-4569-821D-8920F9B7432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49C500F-BB65-471E-BE5E-E1589EB7C1E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s-CO" b="1"/>
            <a:t>Descripción:</a:t>
          </a:r>
          <a:r>
            <a:rPr lang="es-CO"/>
            <a:t> Mediante el fortalecimiento del soporte a la gestión, los servicios técnicos y recursos físicos, se pretende garantizar el cumplimiento de los requisitos mínimos para la operación del canal y las necesidades de servicio pactadas con los clientes.</a:t>
          </a:r>
          <a:endParaRPr lang="en-US" dirty="0"/>
        </a:p>
      </dgm:t>
    </dgm:pt>
    <dgm:pt modelId="{464B7BE5-2495-4CCC-8ED1-8529F6516FAA}" type="parTrans" cxnId="{86EE465D-9F3E-4B81-957B-015CE266B3C4}">
      <dgm:prSet/>
      <dgm:spPr/>
      <dgm:t>
        <a:bodyPr/>
        <a:lstStyle/>
        <a:p>
          <a:endParaRPr lang="en-US"/>
        </a:p>
      </dgm:t>
    </dgm:pt>
    <dgm:pt modelId="{5A9CFC6D-936D-46E8-A1BB-31B151B1F077}" type="sibTrans" cxnId="{86EE465D-9F3E-4B81-957B-015CE266B3C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EA4039A-BB08-49DC-9539-D5B6AAEE717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s-CO"/>
            <a:t>Con la inversión realizada se cubrirá el mantenimiento de equipos destinados a la producción y emisión de contenidos que representan una mejor calidad en los productos ofertados a nuestros clientes, también se pretende contar con un equipo conceptual para el desarrollo de contenidos atractivos y el aprovechamiento de las plataformas digitales para el posicionamiento del canal obteniendo como consecuencia que los ingresos por concepto de ventas de pauta y emisión se incrementen.</a:t>
          </a:r>
          <a:endParaRPr lang="en-US" dirty="0"/>
        </a:p>
      </dgm:t>
    </dgm:pt>
    <dgm:pt modelId="{6CB64867-39FF-4266-8A21-5AF0FF6673FF}" type="parTrans" cxnId="{9079DDC4-81AD-4FE3-8677-D7D385159D07}">
      <dgm:prSet/>
      <dgm:spPr/>
      <dgm:t>
        <a:bodyPr/>
        <a:lstStyle/>
        <a:p>
          <a:endParaRPr lang="en-US"/>
        </a:p>
      </dgm:t>
    </dgm:pt>
    <dgm:pt modelId="{77DDC5E1-4EBC-4D71-8572-5CD75013A528}" type="sibTrans" cxnId="{9079DDC4-81AD-4FE3-8677-D7D385159D0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5160FAD-4357-42DA-8770-718BB36CCD6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s-CO" b="1"/>
            <a:t>Monto del Proyecto de Inversión:</a:t>
          </a:r>
          <a:r>
            <a:rPr lang="es-CO"/>
            <a:t> $ 600.000.000</a:t>
          </a:r>
          <a:endParaRPr lang="en-US" dirty="0"/>
        </a:p>
      </dgm:t>
    </dgm:pt>
    <dgm:pt modelId="{0740FFBD-E42D-4B3A-ACEB-0F7BA8A2FFAA}" type="parTrans" cxnId="{9C598D7A-C4D6-41B6-B72A-ADE07D602160}">
      <dgm:prSet/>
      <dgm:spPr/>
      <dgm:t>
        <a:bodyPr/>
        <a:lstStyle/>
        <a:p>
          <a:endParaRPr lang="en-US"/>
        </a:p>
      </dgm:t>
    </dgm:pt>
    <dgm:pt modelId="{195F80A7-DC10-4918-A4F0-36DAF6B38775}" type="sibTrans" cxnId="{9C598D7A-C4D6-41B6-B72A-ADE07D602160}">
      <dgm:prSet/>
      <dgm:spPr/>
      <dgm:t>
        <a:bodyPr/>
        <a:lstStyle/>
        <a:p>
          <a:endParaRPr lang="en-US"/>
        </a:p>
      </dgm:t>
    </dgm:pt>
    <dgm:pt modelId="{6546EC12-4F6E-44C3-A4C6-41C1528A267D}" type="pres">
      <dgm:prSet presAssocID="{B2DD3E37-36F8-4EB3-8FA2-CD0B17EF9569}" presName="root" presStyleCnt="0">
        <dgm:presLayoutVars>
          <dgm:dir/>
          <dgm:resizeHandles val="exact"/>
        </dgm:presLayoutVars>
      </dgm:prSet>
      <dgm:spPr/>
    </dgm:pt>
    <dgm:pt modelId="{3F4A0BE8-F1B7-4C64-9B42-EC35861C1143}" type="pres">
      <dgm:prSet presAssocID="{8F387E54-8E34-46D2-A3B2-0ACDAD05E311}" presName="compNode" presStyleCnt="0"/>
      <dgm:spPr/>
    </dgm:pt>
    <dgm:pt modelId="{24520A60-E065-4F9C-BF28-BAE3397DDBE3}" type="pres">
      <dgm:prSet presAssocID="{8F387E54-8E34-46D2-A3B2-0ACDAD05E311}" presName="iconBgRect" presStyleLbl="bgShp" presStyleIdx="0" presStyleCnt="6"/>
      <dgm:spPr/>
    </dgm:pt>
    <dgm:pt modelId="{91341F53-C031-4543-AE07-C0EEF6780CE7}" type="pres">
      <dgm:prSet presAssocID="{8F387E54-8E34-46D2-A3B2-0ACDAD05E311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94DDB1AE-DD0C-4F9D-AE62-C73837852248}" type="pres">
      <dgm:prSet presAssocID="{8F387E54-8E34-46D2-A3B2-0ACDAD05E311}" presName="spaceRect" presStyleCnt="0"/>
      <dgm:spPr/>
    </dgm:pt>
    <dgm:pt modelId="{052F8848-47F5-474B-9D27-98E0B4122750}" type="pres">
      <dgm:prSet presAssocID="{8F387E54-8E34-46D2-A3B2-0ACDAD05E311}" presName="textRect" presStyleLbl="revTx" presStyleIdx="0" presStyleCnt="6">
        <dgm:presLayoutVars>
          <dgm:chMax val="1"/>
          <dgm:chPref val="1"/>
        </dgm:presLayoutVars>
      </dgm:prSet>
      <dgm:spPr/>
    </dgm:pt>
    <dgm:pt modelId="{9690C261-A18E-4764-92B6-753A3412B916}" type="pres">
      <dgm:prSet presAssocID="{5E6C8B7B-3AEE-4BBF-8163-EE061C3F2B8A}" presName="sibTrans" presStyleCnt="0"/>
      <dgm:spPr/>
    </dgm:pt>
    <dgm:pt modelId="{506476B3-1BBA-41A3-AD05-C60498C2A988}" type="pres">
      <dgm:prSet presAssocID="{F2E4C5AB-694A-4AF9-9A0F-80F5210E9035}" presName="compNode" presStyleCnt="0"/>
      <dgm:spPr/>
    </dgm:pt>
    <dgm:pt modelId="{081D0A27-8CF0-4FCE-8AAC-2375905A44C7}" type="pres">
      <dgm:prSet presAssocID="{F2E4C5AB-694A-4AF9-9A0F-80F5210E9035}" presName="iconBgRect" presStyleLbl="bgShp" presStyleIdx="1" presStyleCnt="6"/>
      <dgm:spPr/>
    </dgm:pt>
    <dgm:pt modelId="{9C3792EA-0468-42E4-AC2C-B1B2253C3379}" type="pres">
      <dgm:prSet presAssocID="{F2E4C5AB-694A-4AF9-9A0F-80F5210E9035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dvertising"/>
        </a:ext>
      </dgm:extLst>
    </dgm:pt>
    <dgm:pt modelId="{AB5E89E1-2FBD-4950-A684-03561101126B}" type="pres">
      <dgm:prSet presAssocID="{F2E4C5AB-694A-4AF9-9A0F-80F5210E9035}" presName="spaceRect" presStyleCnt="0"/>
      <dgm:spPr/>
    </dgm:pt>
    <dgm:pt modelId="{1E25B125-E3A9-4FA9-BD95-3559B579DAAC}" type="pres">
      <dgm:prSet presAssocID="{F2E4C5AB-694A-4AF9-9A0F-80F5210E9035}" presName="textRect" presStyleLbl="revTx" presStyleIdx="1" presStyleCnt="6">
        <dgm:presLayoutVars>
          <dgm:chMax val="1"/>
          <dgm:chPref val="1"/>
        </dgm:presLayoutVars>
      </dgm:prSet>
      <dgm:spPr/>
    </dgm:pt>
    <dgm:pt modelId="{9D08979A-A8F5-427A-A880-CBB8BE03DDCE}" type="pres">
      <dgm:prSet presAssocID="{4817F1B7-58A6-4121-B55B-5FA7ED567091}" presName="sibTrans" presStyleCnt="0"/>
      <dgm:spPr/>
    </dgm:pt>
    <dgm:pt modelId="{1284012E-0BC2-4C60-895A-83BED30D8CDB}" type="pres">
      <dgm:prSet presAssocID="{A52EDDE8-766F-46A1-8C3C-883F87799C83}" presName="compNode" presStyleCnt="0"/>
      <dgm:spPr/>
    </dgm:pt>
    <dgm:pt modelId="{58119C1B-E8D7-4887-979C-A9444C5D77E3}" type="pres">
      <dgm:prSet presAssocID="{A52EDDE8-766F-46A1-8C3C-883F87799C83}" presName="iconBgRect" presStyleLbl="bgShp" presStyleIdx="2" presStyleCnt="6"/>
      <dgm:spPr/>
    </dgm:pt>
    <dgm:pt modelId="{944CF1A4-9A67-4F59-BA23-B30C59C3CD10}" type="pres">
      <dgm:prSet presAssocID="{A52EDDE8-766F-46A1-8C3C-883F87799C83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9F422A42-546E-49F7-B85F-4E1DD4E6A127}" type="pres">
      <dgm:prSet presAssocID="{A52EDDE8-766F-46A1-8C3C-883F87799C83}" presName="spaceRect" presStyleCnt="0"/>
      <dgm:spPr/>
    </dgm:pt>
    <dgm:pt modelId="{2633E896-29A9-4C23-81B9-D1A44C3A0307}" type="pres">
      <dgm:prSet presAssocID="{A52EDDE8-766F-46A1-8C3C-883F87799C83}" presName="textRect" presStyleLbl="revTx" presStyleIdx="2" presStyleCnt="6">
        <dgm:presLayoutVars>
          <dgm:chMax val="1"/>
          <dgm:chPref val="1"/>
        </dgm:presLayoutVars>
      </dgm:prSet>
      <dgm:spPr/>
    </dgm:pt>
    <dgm:pt modelId="{334CC4DE-8DDB-4D6F-A734-681BF105C5AA}" type="pres">
      <dgm:prSet presAssocID="{59D1BFC1-465F-49B9-BB15-064444CB7798}" presName="sibTrans" presStyleCnt="0"/>
      <dgm:spPr/>
    </dgm:pt>
    <dgm:pt modelId="{02897C0F-95A6-42C5-8361-99CBE1E2C989}" type="pres">
      <dgm:prSet presAssocID="{649C500F-BB65-471E-BE5E-E1589EB7C1E2}" presName="compNode" presStyleCnt="0"/>
      <dgm:spPr/>
    </dgm:pt>
    <dgm:pt modelId="{D1ABD5CA-8CE1-4976-892C-45C23ECB9D49}" type="pres">
      <dgm:prSet presAssocID="{649C500F-BB65-471E-BE5E-E1589EB7C1E2}" presName="iconBgRect" presStyleLbl="bgShp" presStyleIdx="3" presStyleCnt="6"/>
      <dgm:spPr/>
    </dgm:pt>
    <dgm:pt modelId="{CC82A0F4-E8B9-435F-8BBB-81D6A484CE2D}" type="pres">
      <dgm:prSet presAssocID="{649C500F-BB65-471E-BE5E-E1589EB7C1E2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3C30A414-C358-4862-AE67-CE9F08814B11}" type="pres">
      <dgm:prSet presAssocID="{649C500F-BB65-471E-BE5E-E1589EB7C1E2}" presName="spaceRect" presStyleCnt="0"/>
      <dgm:spPr/>
    </dgm:pt>
    <dgm:pt modelId="{A54BD9B9-BCEC-4047-8A6E-14696B9A5BCE}" type="pres">
      <dgm:prSet presAssocID="{649C500F-BB65-471E-BE5E-E1589EB7C1E2}" presName="textRect" presStyleLbl="revTx" presStyleIdx="3" presStyleCnt="6">
        <dgm:presLayoutVars>
          <dgm:chMax val="1"/>
          <dgm:chPref val="1"/>
        </dgm:presLayoutVars>
      </dgm:prSet>
      <dgm:spPr/>
    </dgm:pt>
    <dgm:pt modelId="{D5D1585E-3DD5-4A12-B485-75BD85343251}" type="pres">
      <dgm:prSet presAssocID="{5A9CFC6D-936D-46E8-A1BB-31B151B1F077}" presName="sibTrans" presStyleCnt="0"/>
      <dgm:spPr/>
    </dgm:pt>
    <dgm:pt modelId="{26B7CA4E-F588-4259-B402-414B2A51C837}" type="pres">
      <dgm:prSet presAssocID="{4EA4039A-BB08-49DC-9539-D5B6AAEE7175}" presName="compNode" presStyleCnt="0"/>
      <dgm:spPr/>
    </dgm:pt>
    <dgm:pt modelId="{B1D751AB-976F-407E-BE46-A76BEC3C8B6F}" type="pres">
      <dgm:prSet presAssocID="{4EA4039A-BB08-49DC-9539-D5B6AAEE7175}" presName="iconBgRect" presStyleLbl="bgShp" presStyleIdx="4" presStyleCnt="6"/>
      <dgm:spPr/>
    </dgm:pt>
    <dgm:pt modelId="{9E91885A-4BA7-43F7-BF97-D456A8A3A5F1}" type="pres">
      <dgm:prSet presAssocID="{4EA4039A-BB08-49DC-9539-D5B6AAEE7175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ximize"/>
        </a:ext>
      </dgm:extLst>
    </dgm:pt>
    <dgm:pt modelId="{1A4EDF5A-496F-4F63-BB46-5AA180A37070}" type="pres">
      <dgm:prSet presAssocID="{4EA4039A-BB08-49DC-9539-D5B6AAEE7175}" presName="spaceRect" presStyleCnt="0"/>
      <dgm:spPr/>
    </dgm:pt>
    <dgm:pt modelId="{A384B46D-8086-4126-A4EF-220608C15311}" type="pres">
      <dgm:prSet presAssocID="{4EA4039A-BB08-49DC-9539-D5B6AAEE7175}" presName="textRect" presStyleLbl="revTx" presStyleIdx="4" presStyleCnt="6" custScaleX="176780">
        <dgm:presLayoutVars>
          <dgm:chMax val="1"/>
          <dgm:chPref val="1"/>
        </dgm:presLayoutVars>
      </dgm:prSet>
      <dgm:spPr/>
    </dgm:pt>
    <dgm:pt modelId="{CE514B10-E7F3-4F1E-95E0-E9DBB85A2CE5}" type="pres">
      <dgm:prSet presAssocID="{77DDC5E1-4EBC-4D71-8572-5CD75013A528}" presName="sibTrans" presStyleCnt="0"/>
      <dgm:spPr/>
    </dgm:pt>
    <dgm:pt modelId="{AF7E9EF9-E4E2-427E-9313-F56FE6ADF2CE}" type="pres">
      <dgm:prSet presAssocID="{85160FAD-4357-42DA-8770-718BB36CCD68}" presName="compNode" presStyleCnt="0"/>
      <dgm:spPr/>
    </dgm:pt>
    <dgm:pt modelId="{040AD4C6-D3AC-4167-8CB3-66ACA20322CC}" type="pres">
      <dgm:prSet presAssocID="{85160FAD-4357-42DA-8770-718BB36CCD68}" presName="iconBgRect" presStyleLbl="bgShp" presStyleIdx="5" presStyleCnt="6"/>
      <dgm:spPr/>
    </dgm:pt>
    <dgm:pt modelId="{BD18E8B5-0D64-434E-958B-A5393207E609}" type="pres">
      <dgm:prSet presAssocID="{85160FAD-4357-42DA-8770-718BB36CCD68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40DAE78B-8B75-4FDD-8855-95ED1161A01C}" type="pres">
      <dgm:prSet presAssocID="{85160FAD-4357-42DA-8770-718BB36CCD68}" presName="spaceRect" presStyleCnt="0"/>
      <dgm:spPr/>
    </dgm:pt>
    <dgm:pt modelId="{1B0105F1-C281-4338-9116-88B4D80AB57D}" type="pres">
      <dgm:prSet presAssocID="{85160FAD-4357-42DA-8770-718BB36CCD68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89D90E05-7F12-4017-8FEE-77ED9828F25A}" type="presOf" srcId="{85160FAD-4357-42DA-8770-718BB36CCD68}" destId="{1B0105F1-C281-4338-9116-88B4D80AB57D}" srcOrd="0" destOrd="0" presId="urn:microsoft.com/office/officeart/2018/5/layout/IconCircleLabelList"/>
    <dgm:cxn modelId="{99C23A05-C11F-49D4-83C3-C56CF22960F6}" type="presOf" srcId="{4EA4039A-BB08-49DC-9539-D5B6AAEE7175}" destId="{A384B46D-8086-4126-A4EF-220608C15311}" srcOrd="0" destOrd="0" presId="urn:microsoft.com/office/officeart/2018/5/layout/IconCircleLabelList"/>
    <dgm:cxn modelId="{2DCE8632-A179-4569-821D-8920F9B74320}" srcId="{B2DD3E37-36F8-4EB3-8FA2-CD0B17EF9569}" destId="{A52EDDE8-766F-46A1-8C3C-883F87799C83}" srcOrd="2" destOrd="0" parTransId="{E835C342-4689-4A55-AB6D-C83129A5EB47}" sibTransId="{59D1BFC1-465F-49B9-BB15-064444CB7798}"/>
    <dgm:cxn modelId="{86EE465D-9F3E-4B81-957B-015CE266B3C4}" srcId="{B2DD3E37-36F8-4EB3-8FA2-CD0B17EF9569}" destId="{649C500F-BB65-471E-BE5E-E1589EB7C1E2}" srcOrd="3" destOrd="0" parTransId="{464B7BE5-2495-4CCC-8ED1-8529F6516FAA}" sibTransId="{5A9CFC6D-936D-46E8-A1BB-31B151B1F077}"/>
    <dgm:cxn modelId="{E9E91B64-3FB1-4674-9B23-38B44DF502EA}" type="presOf" srcId="{8F387E54-8E34-46D2-A3B2-0ACDAD05E311}" destId="{052F8848-47F5-474B-9D27-98E0B4122750}" srcOrd="0" destOrd="0" presId="urn:microsoft.com/office/officeart/2018/5/layout/IconCircleLabelList"/>
    <dgm:cxn modelId="{9C598D7A-C4D6-41B6-B72A-ADE07D602160}" srcId="{B2DD3E37-36F8-4EB3-8FA2-CD0B17EF9569}" destId="{85160FAD-4357-42DA-8770-718BB36CCD68}" srcOrd="5" destOrd="0" parTransId="{0740FFBD-E42D-4B3A-ACEB-0F7BA8A2FFAA}" sibTransId="{195F80A7-DC10-4918-A4F0-36DAF6B38775}"/>
    <dgm:cxn modelId="{2064FD95-A061-49DD-8AFD-15DC212E2E8C}" srcId="{B2DD3E37-36F8-4EB3-8FA2-CD0B17EF9569}" destId="{8F387E54-8E34-46D2-A3B2-0ACDAD05E311}" srcOrd="0" destOrd="0" parTransId="{F318951C-048B-48E5-ABF5-4CD15C2BD912}" sibTransId="{5E6C8B7B-3AEE-4BBF-8163-EE061C3F2B8A}"/>
    <dgm:cxn modelId="{2DCBC4A5-067B-4582-B152-D82B81E88ABA}" type="presOf" srcId="{B2DD3E37-36F8-4EB3-8FA2-CD0B17EF9569}" destId="{6546EC12-4F6E-44C3-A4C6-41C1528A267D}" srcOrd="0" destOrd="0" presId="urn:microsoft.com/office/officeart/2018/5/layout/IconCircleLabelList"/>
    <dgm:cxn modelId="{4F1833B3-1DC4-4BD5-B60F-D19F78336C0C}" type="presOf" srcId="{A52EDDE8-766F-46A1-8C3C-883F87799C83}" destId="{2633E896-29A9-4C23-81B9-D1A44C3A0307}" srcOrd="0" destOrd="0" presId="urn:microsoft.com/office/officeart/2018/5/layout/IconCircleLabelList"/>
    <dgm:cxn modelId="{1175E5B4-102C-40F1-98D5-D771D5F448BE}" type="presOf" srcId="{F2E4C5AB-694A-4AF9-9A0F-80F5210E9035}" destId="{1E25B125-E3A9-4FA9-BD95-3559B579DAAC}" srcOrd="0" destOrd="0" presId="urn:microsoft.com/office/officeart/2018/5/layout/IconCircleLabelList"/>
    <dgm:cxn modelId="{9079DDC4-81AD-4FE3-8677-D7D385159D07}" srcId="{B2DD3E37-36F8-4EB3-8FA2-CD0B17EF9569}" destId="{4EA4039A-BB08-49DC-9539-D5B6AAEE7175}" srcOrd="4" destOrd="0" parTransId="{6CB64867-39FF-4266-8A21-5AF0FF6673FF}" sibTransId="{77DDC5E1-4EBC-4D71-8572-5CD75013A528}"/>
    <dgm:cxn modelId="{138E87D7-9CF7-40CC-975D-7487C0E89082}" srcId="{B2DD3E37-36F8-4EB3-8FA2-CD0B17EF9569}" destId="{F2E4C5AB-694A-4AF9-9A0F-80F5210E9035}" srcOrd="1" destOrd="0" parTransId="{2C1DB5B7-B935-46A4-A815-C11B57E3D00C}" sibTransId="{4817F1B7-58A6-4121-B55B-5FA7ED567091}"/>
    <dgm:cxn modelId="{3E8984DD-54B4-497B-9D8F-42AE183E645B}" type="presOf" srcId="{649C500F-BB65-471E-BE5E-E1589EB7C1E2}" destId="{A54BD9B9-BCEC-4047-8A6E-14696B9A5BCE}" srcOrd="0" destOrd="0" presId="urn:microsoft.com/office/officeart/2018/5/layout/IconCircleLabelList"/>
    <dgm:cxn modelId="{8CA99FD8-660D-4D85-B241-311AFB9F5984}" type="presParOf" srcId="{6546EC12-4F6E-44C3-A4C6-41C1528A267D}" destId="{3F4A0BE8-F1B7-4C64-9B42-EC35861C1143}" srcOrd="0" destOrd="0" presId="urn:microsoft.com/office/officeart/2018/5/layout/IconCircleLabelList"/>
    <dgm:cxn modelId="{84F006C6-FAE1-4873-BB08-4370F673095A}" type="presParOf" srcId="{3F4A0BE8-F1B7-4C64-9B42-EC35861C1143}" destId="{24520A60-E065-4F9C-BF28-BAE3397DDBE3}" srcOrd="0" destOrd="0" presId="urn:microsoft.com/office/officeart/2018/5/layout/IconCircleLabelList"/>
    <dgm:cxn modelId="{FD34DE4C-E5D9-437A-9BBD-75B4E681116A}" type="presParOf" srcId="{3F4A0BE8-F1B7-4C64-9B42-EC35861C1143}" destId="{91341F53-C031-4543-AE07-C0EEF6780CE7}" srcOrd="1" destOrd="0" presId="urn:microsoft.com/office/officeart/2018/5/layout/IconCircleLabelList"/>
    <dgm:cxn modelId="{78953452-3DB6-4431-B95F-B59456740037}" type="presParOf" srcId="{3F4A0BE8-F1B7-4C64-9B42-EC35861C1143}" destId="{94DDB1AE-DD0C-4F9D-AE62-C73837852248}" srcOrd="2" destOrd="0" presId="urn:microsoft.com/office/officeart/2018/5/layout/IconCircleLabelList"/>
    <dgm:cxn modelId="{95B88712-ACAE-4048-B0FD-26D5F2DA9569}" type="presParOf" srcId="{3F4A0BE8-F1B7-4C64-9B42-EC35861C1143}" destId="{052F8848-47F5-474B-9D27-98E0B4122750}" srcOrd="3" destOrd="0" presId="urn:microsoft.com/office/officeart/2018/5/layout/IconCircleLabelList"/>
    <dgm:cxn modelId="{62FC2910-111E-409F-A070-1CC525C91E7B}" type="presParOf" srcId="{6546EC12-4F6E-44C3-A4C6-41C1528A267D}" destId="{9690C261-A18E-4764-92B6-753A3412B916}" srcOrd="1" destOrd="0" presId="urn:microsoft.com/office/officeart/2018/5/layout/IconCircleLabelList"/>
    <dgm:cxn modelId="{CEA0AF4D-6856-47AB-9ED8-B865F21C6173}" type="presParOf" srcId="{6546EC12-4F6E-44C3-A4C6-41C1528A267D}" destId="{506476B3-1BBA-41A3-AD05-C60498C2A988}" srcOrd="2" destOrd="0" presId="urn:microsoft.com/office/officeart/2018/5/layout/IconCircleLabelList"/>
    <dgm:cxn modelId="{F6228169-C8AC-435E-820B-567482AACA99}" type="presParOf" srcId="{506476B3-1BBA-41A3-AD05-C60498C2A988}" destId="{081D0A27-8CF0-4FCE-8AAC-2375905A44C7}" srcOrd="0" destOrd="0" presId="urn:microsoft.com/office/officeart/2018/5/layout/IconCircleLabelList"/>
    <dgm:cxn modelId="{E9C8A456-1B2C-4046-A819-B198B611F9AC}" type="presParOf" srcId="{506476B3-1BBA-41A3-AD05-C60498C2A988}" destId="{9C3792EA-0468-42E4-AC2C-B1B2253C3379}" srcOrd="1" destOrd="0" presId="urn:microsoft.com/office/officeart/2018/5/layout/IconCircleLabelList"/>
    <dgm:cxn modelId="{08732F99-06F4-47B3-8018-75630C22FA0E}" type="presParOf" srcId="{506476B3-1BBA-41A3-AD05-C60498C2A988}" destId="{AB5E89E1-2FBD-4950-A684-03561101126B}" srcOrd="2" destOrd="0" presId="urn:microsoft.com/office/officeart/2018/5/layout/IconCircleLabelList"/>
    <dgm:cxn modelId="{65075F6B-C056-4ED7-B080-C7F032D7304C}" type="presParOf" srcId="{506476B3-1BBA-41A3-AD05-C60498C2A988}" destId="{1E25B125-E3A9-4FA9-BD95-3559B579DAAC}" srcOrd="3" destOrd="0" presId="urn:microsoft.com/office/officeart/2018/5/layout/IconCircleLabelList"/>
    <dgm:cxn modelId="{3B4CD82F-EACB-40D4-BD0E-7E4608FBE635}" type="presParOf" srcId="{6546EC12-4F6E-44C3-A4C6-41C1528A267D}" destId="{9D08979A-A8F5-427A-A880-CBB8BE03DDCE}" srcOrd="3" destOrd="0" presId="urn:microsoft.com/office/officeart/2018/5/layout/IconCircleLabelList"/>
    <dgm:cxn modelId="{69057F34-53CB-4F0E-A0EB-C008A444EECE}" type="presParOf" srcId="{6546EC12-4F6E-44C3-A4C6-41C1528A267D}" destId="{1284012E-0BC2-4C60-895A-83BED30D8CDB}" srcOrd="4" destOrd="0" presId="urn:microsoft.com/office/officeart/2018/5/layout/IconCircleLabelList"/>
    <dgm:cxn modelId="{9238351F-FB89-47D2-A3C7-90CAF83F1DC8}" type="presParOf" srcId="{1284012E-0BC2-4C60-895A-83BED30D8CDB}" destId="{58119C1B-E8D7-4887-979C-A9444C5D77E3}" srcOrd="0" destOrd="0" presId="urn:microsoft.com/office/officeart/2018/5/layout/IconCircleLabelList"/>
    <dgm:cxn modelId="{305B358E-537C-4D07-A201-7A2E86CE769F}" type="presParOf" srcId="{1284012E-0BC2-4C60-895A-83BED30D8CDB}" destId="{944CF1A4-9A67-4F59-BA23-B30C59C3CD10}" srcOrd="1" destOrd="0" presId="urn:microsoft.com/office/officeart/2018/5/layout/IconCircleLabelList"/>
    <dgm:cxn modelId="{F193FC04-67B9-413D-BBE0-0A0A011299DF}" type="presParOf" srcId="{1284012E-0BC2-4C60-895A-83BED30D8CDB}" destId="{9F422A42-546E-49F7-B85F-4E1DD4E6A127}" srcOrd="2" destOrd="0" presId="urn:microsoft.com/office/officeart/2018/5/layout/IconCircleLabelList"/>
    <dgm:cxn modelId="{81064F2A-3F2B-4D38-B9EE-D37226ED7185}" type="presParOf" srcId="{1284012E-0BC2-4C60-895A-83BED30D8CDB}" destId="{2633E896-29A9-4C23-81B9-D1A44C3A0307}" srcOrd="3" destOrd="0" presId="urn:microsoft.com/office/officeart/2018/5/layout/IconCircleLabelList"/>
    <dgm:cxn modelId="{E49C74CC-14BA-4325-BFB0-0A57184FE050}" type="presParOf" srcId="{6546EC12-4F6E-44C3-A4C6-41C1528A267D}" destId="{334CC4DE-8DDB-4D6F-A734-681BF105C5AA}" srcOrd="5" destOrd="0" presId="urn:microsoft.com/office/officeart/2018/5/layout/IconCircleLabelList"/>
    <dgm:cxn modelId="{F6865786-829B-40CD-A14D-533AA308334B}" type="presParOf" srcId="{6546EC12-4F6E-44C3-A4C6-41C1528A267D}" destId="{02897C0F-95A6-42C5-8361-99CBE1E2C989}" srcOrd="6" destOrd="0" presId="urn:microsoft.com/office/officeart/2018/5/layout/IconCircleLabelList"/>
    <dgm:cxn modelId="{89401443-86F8-46D1-A941-C6531E496E42}" type="presParOf" srcId="{02897C0F-95A6-42C5-8361-99CBE1E2C989}" destId="{D1ABD5CA-8CE1-4976-892C-45C23ECB9D49}" srcOrd="0" destOrd="0" presId="urn:microsoft.com/office/officeart/2018/5/layout/IconCircleLabelList"/>
    <dgm:cxn modelId="{21015FA4-1D1C-4E06-9B65-909C3C31761A}" type="presParOf" srcId="{02897C0F-95A6-42C5-8361-99CBE1E2C989}" destId="{CC82A0F4-E8B9-435F-8BBB-81D6A484CE2D}" srcOrd="1" destOrd="0" presId="urn:microsoft.com/office/officeart/2018/5/layout/IconCircleLabelList"/>
    <dgm:cxn modelId="{D37E7790-1BC8-4439-830E-20BEFC1CB117}" type="presParOf" srcId="{02897C0F-95A6-42C5-8361-99CBE1E2C989}" destId="{3C30A414-C358-4862-AE67-CE9F08814B11}" srcOrd="2" destOrd="0" presId="urn:microsoft.com/office/officeart/2018/5/layout/IconCircleLabelList"/>
    <dgm:cxn modelId="{DC06FEE2-9B98-48E2-9527-5CBA2F6854A9}" type="presParOf" srcId="{02897C0F-95A6-42C5-8361-99CBE1E2C989}" destId="{A54BD9B9-BCEC-4047-8A6E-14696B9A5BCE}" srcOrd="3" destOrd="0" presId="urn:microsoft.com/office/officeart/2018/5/layout/IconCircleLabelList"/>
    <dgm:cxn modelId="{BC181E9D-A2DA-4777-87EA-ECB6B27EE429}" type="presParOf" srcId="{6546EC12-4F6E-44C3-A4C6-41C1528A267D}" destId="{D5D1585E-3DD5-4A12-B485-75BD85343251}" srcOrd="7" destOrd="0" presId="urn:microsoft.com/office/officeart/2018/5/layout/IconCircleLabelList"/>
    <dgm:cxn modelId="{FB884CF5-74D2-47F0-9621-162AC1DA8850}" type="presParOf" srcId="{6546EC12-4F6E-44C3-A4C6-41C1528A267D}" destId="{26B7CA4E-F588-4259-B402-414B2A51C837}" srcOrd="8" destOrd="0" presId="urn:microsoft.com/office/officeart/2018/5/layout/IconCircleLabelList"/>
    <dgm:cxn modelId="{972CF95A-9B5E-47FF-BB06-8F63DC9D4F59}" type="presParOf" srcId="{26B7CA4E-F588-4259-B402-414B2A51C837}" destId="{B1D751AB-976F-407E-BE46-A76BEC3C8B6F}" srcOrd="0" destOrd="0" presId="urn:microsoft.com/office/officeart/2018/5/layout/IconCircleLabelList"/>
    <dgm:cxn modelId="{1FC54E0D-F8C5-4BBD-B476-A74A0ADAAC2F}" type="presParOf" srcId="{26B7CA4E-F588-4259-B402-414B2A51C837}" destId="{9E91885A-4BA7-43F7-BF97-D456A8A3A5F1}" srcOrd="1" destOrd="0" presId="urn:microsoft.com/office/officeart/2018/5/layout/IconCircleLabelList"/>
    <dgm:cxn modelId="{1182349B-FF1A-46B3-B7D9-7A18B44092D9}" type="presParOf" srcId="{26B7CA4E-F588-4259-B402-414B2A51C837}" destId="{1A4EDF5A-496F-4F63-BB46-5AA180A37070}" srcOrd="2" destOrd="0" presId="urn:microsoft.com/office/officeart/2018/5/layout/IconCircleLabelList"/>
    <dgm:cxn modelId="{DF7A3A22-6DE5-4F0B-AF13-1358E46A5B40}" type="presParOf" srcId="{26B7CA4E-F588-4259-B402-414B2A51C837}" destId="{A384B46D-8086-4126-A4EF-220608C15311}" srcOrd="3" destOrd="0" presId="urn:microsoft.com/office/officeart/2018/5/layout/IconCircleLabelList"/>
    <dgm:cxn modelId="{DDC1A9E9-3F44-47EB-B8C1-BE69BA783D81}" type="presParOf" srcId="{6546EC12-4F6E-44C3-A4C6-41C1528A267D}" destId="{CE514B10-E7F3-4F1E-95E0-E9DBB85A2CE5}" srcOrd="9" destOrd="0" presId="urn:microsoft.com/office/officeart/2018/5/layout/IconCircleLabelList"/>
    <dgm:cxn modelId="{9F646796-0B7D-4617-B14C-CA8F8EB87E55}" type="presParOf" srcId="{6546EC12-4F6E-44C3-A4C6-41C1528A267D}" destId="{AF7E9EF9-E4E2-427E-9313-F56FE6ADF2CE}" srcOrd="10" destOrd="0" presId="urn:microsoft.com/office/officeart/2018/5/layout/IconCircleLabelList"/>
    <dgm:cxn modelId="{F539A461-DC8C-4E0E-BBA7-0F51F0D2112D}" type="presParOf" srcId="{AF7E9EF9-E4E2-427E-9313-F56FE6ADF2CE}" destId="{040AD4C6-D3AC-4167-8CB3-66ACA20322CC}" srcOrd="0" destOrd="0" presId="urn:microsoft.com/office/officeart/2018/5/layout/IconCircleLabelList"/>
    <dgm:cxn modelId="{1E165675-2893-4B15-B37D-BF68E8EF90AA}" type="presParOf" srcId="{AF7E9EF9-E4E2-427E-9313-F56FE6ADF2CE}" destId="{BD18E8B5-0D64-434E-958B-A5393207E609}" srcOrd="1" destOrd="0" presId="urn:microsoft.com/office/officeart/2018/5/layout/IconCircleLabelList"/>
    <dgm:cxn modelId="{6460A4C3-AEFD-4B41-BE15-F53C82355B8E}" type="presParOf" srcId="{AF7E9EF9-E4E2-427E-9313-F56FE6ADF2CE}" destId="{40DAE78B-8B75-4FDD-8855-95ED1161A01C}" srcOrd="2" destOrd="0" presId="urn:microsoft.com/office/officeart/2018/5/layout/IconCircleLabelList"/>
    <dgm:cxn modelId="{682B0B9D-A5D0-4226-A620-FC5F110C6EEF}" type="presParOf" srcId="{AF7E9EF9-E4E2-427E-9313-F56FE6ADF2CE}" destId="{1B0105F1-C281-4338-9116-88B4D80AB57D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86B8A7-1D58-4B9B-A80E-A09698CBDDC7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3F24BFB-A708-43B1-A6DA-7C669EF8D0F0}">
      <dgm:prSet/>
      <dgm:spPr/>
      <dgm:t>
        <a:bodyPr/>
        <a:lstStyle/>
        <a:p>
          <a:r>
            <a:rPr lang="es-CO" dirty="0"/>
            <a:t>Producto 1: Servicio de Contenidos Audiovisuales</a:t>
          </a:r>
          <a:endParaRPr lang="en-US" dirty="0"/>
        </a:p>
      </dgm:t>
    </dgm:pt>
    <dgm:pt modelId="{0F82150A-944C-4D75-93D9-D65E2DBB5854}" type="parTrans" cxnId="{96359CA3-F909-4DCF-B4EE-F2DD0C8C3125}">
      <dgm:prSet/>
      <dgm:spPr/>
      <dgm:t>
        <a:bodyPr/>
        <a:lstStyle/>
        <a:p>
          <a:endParaRPr lang="en-US"/>
        </a:p>
      </dgm:t>
    </dgm:pt>
    <dgm:pt modelId="{75829A4B-5B72-4CC4-8731-F4FA3D4B2580}" type="sibTrans" cxnId="{96359CA3-F909-4DCF-B4EE-F2DD0C8C3125}">
      <dgm:prSet/>
      <dgm:spPr/>
      <dgm:t>
        <a:bodyPr/>
        <a:lstStyle/>
        <a:p>
          <a:endParaRPr lang="en-US"/>
        </a:p>
      </dgm:t>
    </dgm:pt>
    <dgm:pt modelId="{0227AD13-5A75-4200-B3A3-876D64321154}">
      <dgm:prSet/>
      <dgm:spPr/>
      <dgm:t>
        <a:bodyPr/>
        <a:lstStyle/>
        <a:p>
          <a:r>
            <a:rPr lang="es-CO" dirty="0"/>
            <a:t>Objetivo: Producir y desarrollar contenidos audiovisuales, educativos, culturales, para la prestación y fortalecimiento del servicio de televisión de acuerdo con las necesidades de la ciudadanía y los lineamientos de las entidades o requerimientos de los clientes</a:t>
          </a:r>
          <a:endParaRPr lang="en-US" dirty="0"/>
        </a:p>
      </dgm:t>
    </dgm:pt>
    <dgm:pt modelId="{3A9A2993-3F96-4458-B823-718BD08E9EEC}" type="parTrans" cxnId="{C5BDF1DB-193D-4895-9B29-0AF5C47A5C46}">
      <dgm:prSet/>
      <dgm:spPr/>
      <dgm:t>
        <a:bodyPr/>
        <a:lstStyle/>
        <a:p>
          <a:endParaRPr lang="en-US"/>
        </a:p>
      </dgm:t>
    </dgm:pt>
    <dgm:pt modelId="{CB16A2E1-3EF3-4C3C-96CE-E1EC5BD78B45}" type="sibTrans" cxnId="{C5BDF1DB-193D-4895-9B29-0AF5C47A5C46}">
      <dgm:prSet/>
      <dgm:spPr/>
      <dgm:t>
        <a:bodyPr/>
        <a:lstStyle/>
        <a:p>
          <a:endParaRPr lang="en-US"/>
        </a:p>
      </dgm:t>
    </dgm:pt>
    <dgm:pt modelId="{AD85BA86-E063-4852-8B4E-1EAFC564C1E3}">
      <dgm:prSet custT="1"/>
      <dgm:spPr/>
      <dgm:t>
        <a:bodyPr/>
        <a:lstStyle/>
        <a:p>
          <a:r>
            <a:rPr lang="es-CO" sz="1100" dirty="0"/>
            <a:t>Indicador Principal: Contenidos Producidos</a:t>
          </a:r>
          <a:endParaRPr lang="en-US" sz="1100" dirty="0"/>
        </a:p>
      </dgm:t>
    </dgm:pt>
    <dgm:pt modelId="{41807CE4-2EA9-4835-A89A-7BBBC258AF2F}" type="parTrans" cxnId="{70F07AF7-8573-490A-BBAA-633091F2EA4E}">
      <dgm:prSet/>
      <dgm:spPr/>
      <dgm:t>
        <a:bodyPr/>
        <a:lstStyle/>
        <a:p>
          <a:endParaRPr lang="en-US"/>
        </a:p>
      </dgm:t>
    </dgm:pt>
    <dgm:pt modelId="{29B5CAC6-3A20-4A84-9C5E-937E0A8802C5}" type="sibTrans" cxnId="{70F07AF7-8573-490A-BBAA-633091F2EA4E}">
      <dgm:prSet/>
      <dgm:spPr/>
      <dgm:t>
        <a:bodyPr/>
        <a:lstStyle/>
        <a:p>
          <a:endParaRPr lang="en-US"/>
        </a:p>
      </dgm:t>
    </dgm:pt>
    <dgm:pt modelId="{EF9F6D6F-F1E6-4BE8-8B65-FD2A19C8932D}">
      <dgm:prSet custT="1"/>
      <dgm:spPr/>
      <dgm:t>
        <a:bodyPr/>
        <a:lstStyle/>
        <a:p>
          <a:r>
            <a:rPr lang="es-CO" sz="1100" dirty="0"/>
            <a:t>Unidad de medida: Numérica (Valor expresado en horas de contenidos producidos)</a:t>
          </a:r>
          <a:endParaRPr lang="en-US" sz="1100" dirty="0"/>
        </a:p>
      </dgm:t>
    </dgm:pt>
    <dgm:pt modelId="{824BCC41-A7B9-436A-BA7D-6E6DE1A049C6}" type="parTrans" cxnId="{EF175947-7A5A-4C51-8109-B805BDACDDBA}">
      <dgm:prSet/>
      <dgm:spPr/>
      <dgm:t>
        <a:bodyPr/>
        <a:lstStyle/>
        <a:p>
          <a:endParaRPr lang="en-US"/>
        </a:p>
      </dgm:t>
    </dgm:pt>
    <dgm:pt modelId="{B0A04A65-46FA-45C7-8BF2-382DE799D4E9}" type="sibTrans" cxnId="{EF175947-7A5A-4C51-8109-B805BDACDDBA}">
      <dgm:prSet/>
      <dgm:spPr/>
      <dgm:t>
        <a:bodyPr/>
        <a:lstStyle/>
        <a:p>
          <a:endParaRPr lang="en-US"/>
        </a:p>
      </dgm:t>
    </dgm:pt>
    <dgm:pt modelId="{1D4591B2-F408-4F48-8E60-C9F54AEA96A7}">
      <dgm:prSet custT="1"/>
      <dgm:spPr/>
      <dgm:t>
        <a:bodyPr/>
        <a:lstStyle/>
        <a:p>
          <a:r>
            <a:rPr lang="es-CO" sz="1100" dirty="0"/>
            <a:t>Meta: 412 Horas</a:t>
          </a:r>
          <a:endParaRPr lang="en-US" sz="1100" dirty="0"/>
        </a:p>
      </dgm:t>
    </dgm:pt>
    <dgm:pt modelId="{5E0C6A79-C616-47E1-86B1-FC43E6F6FC34}" type="parTrans" cxnId="{A7D2A089-1795-408E-812B-4CBF0EBFECCB}">
      <dgm:prSet/>
      <dgm:spPr/>
      <dgm:t>
        <a:bodyPr/>
        <a:lstStyle/>
        <a:p>
          <a:endParaRPr lang="en-US"/>
        </a:p>
      </dgm:t>
    </dgm:pt>
    <dgm:pt modelId="{A497F629-971C-4186-A7E9-451DF8D378E9}" type="sibTrans" cxnId="{A7D2A089-1795-408E-812B-4CBF0EBFECCB}">
      <dgm:prSet/>
      <dgm:spPr/>
      <dgm:t>
        <a:bodyPr/>
        <a:lstStyle/>
        <a:p>
          <a:endParaRPr lang="en-US"/>
        </a:p>
      </dgm:t>
    </dgm:pt>
    <dgm:pt modelId="{EFC16300-AA2A-4B62-9150-35C453ACB746}">
      <dgm:prSet custT="1"/>
      <dgm:spPr/>
      <dgm:t>
        <a:bodyPr/>
        <a:lstStyle/>
        <a:p>
          <a:r>
            <a:rPr lang="es-CO" sz="1200" dirty="0"/>
            <a:t>Indicador Secundario: Capítulos realizados</a:t>
          </a:r>
          <a:endParaRPr lang="en-US" sz="1200" dirty="0"/>
        </a:p>
      </dgm:t>
    </dgm:pt>
    <dgm:pt modelId="{21D3771E-1BDB-4A75-A7A5-766C3C0C93C3}" type="parTrans" cxnId="{1E85A018-B5F9-43DB-B921-D22C5476D699}">
      <dgm:prSet/>
      <dgm:spPr/>
      <dgm:t>
        <a:bodyPr/>
        <a:lstStyle/>
        <a:p>
          <a:endParaRPr lang="en-US"/>
        </a:p>
      </dgm:t>
    </dgm:pt>
    <dgm:pt modelId="{0C0B3136-B6A1-4FE0-9D1C-E4FAC864C57D}" type="sibTrans" cxnId="{1E85A018-B5F9-43DB-B921-D22C5476D699}">
      <dgm:prSet/>
      <dgm:spPr/>
      <dgm:t>
        <a:bodyPr/>
        <a:lstStyle/>
        <a:p>
          <a:endParaRPr lang="en-US"/>
        </a:p>
      </dgm:t>
    </dgm:pt>
    <dgm:pt modelId="{A39CDCAF-65FA-4301-957E-FAA8F64C3874}">
      <dgm:prSet custT="1"/>
      <dgm:spPr/>
      <dgm:t>
        <a:bodyPr/>
        <a:lstStyle/>
        <a:p>
          <a:r>
            <a:rPr lang="es-CO" sz="1200" dirty="0"/>
            <a:t>Unidad de medida: Numérica</a:t>
          </a:r>
          <a:endParaRPr lang="en-US" sz="1200" dirty="0"/>
        </a:p>
      </dgm:t>
    </dgm:pt>
    <dgm:pt modelId="{61AA6141-8A44-4C56-8BE0-94F968FC3B0E}" type="parTrans" cxnId="{C3F085E1-29BD-4018-9FBA-779CD37E37E4}">
      <dgm:prSet/>
      <dgm:spPr/>
      <dgm:t>
        <a:bodyPr/>
        <a:lstStyle/>
        <a:p>
          <a:endParaRPr lang="en-US"/>
        </a:p>
      </dgm:t>
    </dgm:pt>
    <dgm:pt modelId="{2ECB7241-2D1D-4C20-B771-3A34750274CD}" type="sibTrans" cxnId="{C3F085E1-29BD-4018-9FBA-779CD37E37E4}">
      <dgm:prSet/>
      <dgm:spPr/>
      <dgm:t>
        <a:bodyPr/>
        <a:lstStyle/>
        <a:p>
          <a:endParaRPr lang="en-US"/>
        </a:p>
      </dgm:t>
    </dgm:pt>
    <dgm:pt modelId="{D1EB3000-B928-440A-8F88-8C4F82B68D65}">
      <dgm:prSet custT="1"/>
      <dgm:spPr/>
      <dgm:t>
        <a:bodyPr/>
        <a:lstStyle/>
        <a:p>
          <a:r>
            <a:rPr lang="es-CO" sz="1200" dirty="0"/>
            <a:t>Meta: 572 Capítulos.</a:t>
          </a:r>
          <a:endParaRPr lang="en-US" sz="1200" dirty="0"/>
        </a:p>
      </dgm:t>
    </dgm:pt>
    <dgm:pt modelId="{AB6CF169-B569-469E-8BD1-8A25E6A249AD}" type="parTrans" cxnId="{0CC21998-9452-478C-BA39-627A42227EA5}">
      <dgm:prSet/>
      <dgm:spPr/>
      <dgm:t>
        <a:bodyPr/>
        <a:lstStyle/>
        <a:p>
          <a:endParaRPr lang="en-US"/>
        </a:p>
      </dgm:t>
    </dgm:pt>
    <dgm:pt modelId="{8B6A56B7-021E-460C-9C92-8781915A88B5}" type="sibTrans" cxnId="{0CC21998-9452-478C-BA39-627A42227EA5}">
      <dgm:prSet/>
      <dgm:spPr/>
      <dgm:t>
        <a:bodyPr/>
        <a:lstStyle/>
        <a:p>
          <a:endParaRPr lang="en-US"/>
        </a:p>
      </dgm:t>
    </dgm:pt>
    <dgm:pt modelId="{B4EE0F6A-3C6F-4413-9282-C58142555E10}" type="pres">
      <dgm:prSet presAssocID="{E986B8A7-1D58-4B9B-A80E-A09698CBDDC7}" presName="Name0" presStyleCnt="0">
        <dgm:presLayoutVars>
          <dgm:dir/>
          <dgm:animLvl val="lvl"/>
          <dgm:resizeHandles val="exact"/>
        </dgm:presLayoutVars>
      </dgm:prSet>
      <dgm:spPr/>
    </dgm:pt>
    <dgm:pt modelId="{0AB3C406-7998-4002-9B75-EECD61535A45}" type="pres">
      <dgm:prSet presAssocID="{03F24BFB-A708-43B1-A6DA-7C669EF8D0F0}" presName="boxAndChildren" presStyleCnt="0"/>
      <dgm:spPr/>
    </dgm:pt>
    <dgm:pt modelId="{D92F2E10-275C-4FC2-B041-2CBFCEC034FA}" type="pres">
      <dgm:prSet presAssocID="{03F24BFB-A708-43B1-A6DA-7C669EF8D0F0}" presName="parentTextBox" presStyleLbl="node1" presStyleIdx="0" presStyleCnt="1"/>
      <dgm:spPr/>
    </dgm:pt>
    <dgm:pt modelId="{3A0BDC2D-7F8B-48C4-A7D0-24DB11ACC967}" type="pres">
      <dgm:prSet presAssocID="{03F24BFB-A708-43B1-A6DA-7C669EF8D0F0}" presName="entireBox" presStyleLbl="node1" presStyleIdx="0" presStyleCnt="1" custLinFactY="-6842" custLinFactNeighborX="4974" custLinFactNeighborY="-100000"/>
      <dgm:spPr/>
    </dgm:pt>
    <dgm:pt modelId="{08775124-E14D-44D0-A408-3DCD0CAD5D6D}" type="pres">
      <dgm:prSet presAssocID="{03F24BFB-A708-43B1-A6DA-7C669EF8D0F0}" presName="descendantBox" presStyleCnt="0"/>
      <dgm:spPr/>
    </dgm:pt>
    <dgm:pt modelId="{FB3E5256-97F9-496E-8DE1-C126A2D0CED5}" type="pres">
      <dgm:prSet presAssocID="{0227AD13-5A75-4200-B3A3-876D64321154}" presName="childTextBox" presStyleLbl="fgAccFollowNode1" presStyleIdx="0" presStyleCnt="3">
        <dgm:presLayoutVars>
          <dgm:bulletEnabled val="1"/>
        </dgm:presLayoutVars>
      </dgm:prSet>
      <dgm:spPr/>
    </dgm:pt>
    <dgm:pt modelId="{DE91F9E7-1D51-4187-A53D-6F41A2817911}" type="pres">
      <dgm:prSet presAssocID="{AD85BA86-E063-4852-8B4E-1EAFC564C1E3}" presName="childTextBox" presStyleLbl="fgAccFollowNode1" presStyleIdx="1" presStyleCnt="3">
        <dgm:presLayoutVars>
          <dgm:bulletEnabled val="1"/>
        </dgm:presLayoutVars>
      </dgm:prSet>
      <dgm:spPr/>
    </dgm:pt>
    <dgm:pt modelId="{42172C4E-FA1D-4F16-AB04-6AD72680BD83}" type="pres">
      <dgm:prSet presAssocID="{EFC16300-AA2A-4B62-9150-35C453ACB746}" presName="childTextBox" presStyleLbl="fgAccFollowNode1" presStyleIdx="2" presStyleCnt="3">
        <dgm:presLayoutVars>
          <dgm:bulletEnabled val="1"/>
        </dgm:presLayoutVars>
      </dgm:prSet>
      <dgm:spPr/>
    </dgm:pt>
  </dgm:ptLst>
  <dgm:cxnLst>
    <dgm:cxn modelId="{156BAD00-D9CE-4716-A69C-01D933E7A162}" type="presOf" srcId="{EF9F6D6F-F1E6-4BE8-8B65-FD2A19C8932D}" destId="{DE91F9E7-1D51-4187-A53D-6F41A2817911}" srcOrd="0" destOrd="1" presId="urn:microsoft.com/office/officeart/2005/8/layout/process4"/>
    <dgm:cxn modelId="{2BCFA110-C728-4CE3-ACE8-19FD79EE1935}" type="presOf" srcId="{03F24BFB-A708-43B1-A6DA-7C669EF8D0F0}" destId="{D92F2E10-275C-4FC2-B041-2CBFCEC034FA}" srcOrd="0" destOrd="0" presId="urn:microsoft.com/office/officeart/2005/8/layout/process4"/>
    <dgm:cxn modelId="{1E85A018-B5F9-43DB-B921-D22C5476D699}" srcId="{03F24BFB-A708-43B1-A6DA-7C669EF8D0F0}" destId="{EFC16300-AA2A-4B62-9150-35C453ACB746}" srcOrd="2" destOrd="0" parTransId="{21D3771E-1BDB-4A75-A7A5-766C3C0C93C3}" sibTransId="{0C0B3136-B6A1-4FE0-9D1C-E4FAC864C57D}"/>
    <dgm:cxn modelId="{E5F1F227-CCBC-4C21-A9FD-DD46BE104BCE}" type="presOf" srcId="{AD85BA86-E063-4852-8B4E-1EAFC564C1E3}" destId="{DE91F9E7-1D51-4187-A53D-6F41A2817911}" srcOrd="0" destOrd="0" presId="urn:microsoft.com/office/officeart/2005/8/layout/process4"/>
    <dgm:cxn modelId="{735E1741-5273-404C-A57C-D55B0ABD7A2A}" type="presOf" srcId="{EFC16300-AA2A-4B62-9150-35C453ACB746}" destId="{42172C4E-FA1D-4F16-AB04-6AD72680BD83}" srcOrd="0" destOrd="0" presId="urn:microsoft.com/office/officeart/2005/8/layout/process4"/>
    <dgm:cxn modelId="{3180D262-BAE3-40C1-9B16-7802C646CE75}" type="presOf" srcId="{03F24BFB-A708-43B1-A6DA-7C669EF8D0F0}" destId="{3A0BDC2D-7F8B-48C4-A7D0-24DB11ACC967}" srcOrd="1" destOrd="0" presId="urn:microsoft.com/office/officeart/2005/8/layout/process4"/>
    <dgm:cxn modelId="{EF175947-7A5A-4C51-8109-B805BDACDDBA}" srcId="{AD85BA86-E063-4852-8B4E-1EAFC564C1E3}" destId="{EF9F6D6F-F1E6-4BE8-8B65-FD2A19C8932D}" srcOrd="0" destOrd="0" parTransId="{824BCC41-A7B9-436A-BA7D-6E6DE1A049C6}" sibTransId="{B0A04A65-46FA-45C7-8BF2-382DE799D4E9}"/>
    <dgm:cxn modelId="{A7D2A089-1795-408E-812B-4CBF0EBFECCB}" srcId="{AD85BA86-E063-4852-8B4E-1EAFC564C1E3}" destId="{1D4591B2-F408-4F48-8E60-C9F54AEA96A7}" srcOrd="1" destOrd="0" parTransId="{5E0C6A79-C616-47E1-86B1-FC43E6F6FC34}" sibTransId="{A497F629-971C-4186-A7E9-451DF8D378E9}"/>
    <dgm:cxn modelId="{0368B497-9A75-46DC-B543-7161888D6039}" type="presOf" srcId="{E986B8A7-1D58-4B9B-A80E-A09698CBDDC7}" destId="{B4EE0F6A-3C6F-4413-9282-C58142555E10}" srcOrd="0" destOrd="0" presId="urn:microsoft.com/office/officeart/2005/8/layout/process4"/>
    <dgm:cxn modelId="{0CC21998-9452-478C-BA39-627A42227EA5}" srcId="{EFC16300-AA2A-4B62-9150-35C453ACB746}" destId="{D1EB3000-B928-440A-8F88-8C4F82B68D65}" srcOrd="1" destOrd="0" parTransId="{AB6CF169-B569-469E-8BD1-8A25E6A249AD}" sibTransId="{8B6A56B7-021E-460C-9C92-8781915A88B5}"/>
    <dgm:cxn modelId="{96359CA3-F909-4DCF-B4EE-F2DD0C8C3125}" srcId="{E986B8A7-1D58-4B9B-A80E-A09698CBDDC7}" destId="{03F24BFB-A708-43B1-A6DA-7C669EF8D0F0}" srcOrd="0" destOrd="0" parTransId="{0F82150A-944C-4D75-93D9-D65E2DBB5854}" sibTransId="{75829A4B-5B72-4CC4-8731-F4FA3D4B2580}"/>
    <dgm:cxn modelId="{579BF1AD-D563-4AAD-9D0B-18E4AE9D9860}" type="presOf" srcId="{0227AD13-5A75-4200-B3A3-876D64321154}" destId="{FB3E5256-97F9-496E-8DE1-C126A2D0CED5}" srcOrd="0" destOrd="0" presId="urn:microsoft.com/office/officeart/2005/8/layout/process4"/>
    <dgm:cxn modelId="{11DF6BAF-DD87-41AE-8ABF-382651009A2C}" type="presOf" srcId="{D1EB3000-B928-440A-8F88-8C4F82B68D65}" destId="{42172C4E-FA1D-4F16-AB04-6AD72680BD83}" srcOrd="0" destOrd="2" presId="urn:microsoft.com/office/officeart/2005/8/layout/process4"/>
    <dgm:cxn modelId="{C5BDF1DB-193D-4895-9B29-0AF5C47A5C46}" srcId="{03F24BFB-A708-43B1-A6DA-7C669EF8D0F0}" destId="{0227AD13-5A75-4200-B3A3-876D64321154}" srcOrd="0" destOrd="0" parTransId="{3A9A2993-3F96-4458-B823-718BD08E9EEC}" sibTransId="{CB16A2E1-3EF3-4C3C-96CE-E1EC5BD78B45}"/>
    <dgm:cxn modelId="{42884EDE-9F83-4969-B9D3-2C9DA1B9707D}" type="presOf" srcId="{1D4591B2-F408-4F48-8E60-C9F54AEA96A7}" destId="{DE91F9E7-1D51-4187-A53D-6F41A2817911}" srcOrd="0" destOrd="2" presId="urn:microsoft.com/office/officeart/2005/8/layout/process4"/>
    <dgm:cxn modelId="{C3F085E1-29BD-4018-9FBA-779CD37E37E4}" srcId="{EFC16300-AA2A-4B62-9150-35C453ACB746}" destId="{A39CDCAF-65FA-4301-957E-FAA8F64C3874}" srcOrd="0" destOrd="0" parTransId="{61AA6141-8A44-4C56-8BE0-94F968FC3B0E}" sibTransId="{2ECB7241-2D1D-4C20-B771-3A34750274CD}"/>
    <dgm:cxn modelId="{70F07AF7-8573-490A-BBAA-633091F2EA4E}" srcId="{03F24BFB-A708-43B1-A6DA-7C669EF8D0F0}" destId="{AD85BA86-E063-4852-8B4E-1EAFC564C1E3}" srcOrd="1" destOrd="0" parTransId="{41807CE4-2EA9-4835-A89A-7BBBC258AF2F}" sibTransId="{29B5CAC6-3A20-4A84-9C5E-937E0A8802C5}"/>
    <dgm:cxn modelId="{824D89FA-32F9-4CE7-BD14-7587E2FF4409}" type="presOf" srcId="{A39CDCAF-65FA-4301-957E-FAA8F64C3874}" destId="{42172C4E-FA1D-4F16-AB04-6AD72680BD83}" srcOrd="0" destOrd="1" presId="urn:microsoft.com/office/officeart/2005/8/layout/process4"/>
    <dgm:cxn modelId="{EC360FC9-D1A8-4DF9-9EEF-420D30537000}" type="presParOf" srcId="{B4EE0F6A-3C6F-4413-9282-C58142555E10}" destId="{0AB3C406-7998-4002-9B75-EECD61535A45}" srcOrd="0" destOrd="0" presId="urn:microsoft.com/office/officeart/2005/8/layout/process4"/>
    <dgm:cxn modelId="{285DB91C-1DAA-4EC9-8636-E63D598FDFF1}" type="presParOf" srcId="{0AB3C406-7998-4002-9B75-EECD61535A45}" destId="{D92F2E10-275C-4FC2-B041-2CBFCEC034FA}" srcOrd="0" destOrd="0" presId="urn:microsoft.com/office/officeart/2005/8/layout/process4"/>
    <dgm:cxn modelId="{80C8D577-7EF0-4C88-B212-1CA6934F92DD}" type="presParOf" srcId="{0AB3C406-7998-4002-9B75-EECD61535A45}" destId="{3A0BDC2D-7F8B-48C4-A7D0-24DB11ACC967}" srcOrd="1" destOrd="0" presId="urn:microsoft.com/office/officeart/2005/8/layout/process4"/>
    <dgm:cxn modelId="{A0C9075E-9C71-43C0-8BCA-626E727C6AA6}" type="presParOf" srcId="{0AB3C406-7998-4002-9B75-EECD61535A45}" destId="{08775124-E14D-44D0-A408-3DCD0CAD5D6D}" srcOrd="2" destOrd="0" presId="urn:microsoft.com/office/officeart/2005/8/layout/process4"/>
    <dgm:cxn modelId="{29E914B7-0A1D-4AFC-A825-47A5DEC46B13}" type="presParOf" srcId="{08775124-E14D-44D0-A408-3DCD0CAD5D6D}" destId="{FB3E5256-97F9-496E-8DE1-C126A2D0CED5}" srcOrd="0" destOrd="0" presId="urn:microsoft.com/office/officeart/2005/8/layout/process4"/>
    <dgm:cxn modelId="{09E7B396-7AD0-4BFD-8231-E214355CBD77}" type="presParOf" srcId="{08775124-E14D-44D0-A408-3DCD0CAD5D6D}" destId="{DE91F9E7-1D51-4187-A53D-6F41A2817911}" srcOrd="1" destOrd="0" presId="urn:microsoft.com/office/officeart/2005/8/layout/process4"/>
    <dgm:cxn modelId="{FE2C74FA-17BE-4785-A286-8FC50A3D603B}" type="presParOf" srcId="{08775124-E14D-44D0-A408-3DCD0CAD5D6D}" destId="{42172C4E-FA1D-4F16-AB04-6AD72680BD83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5B6B29-AECF-4209-91D4-28D03E75D054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521F942-DCE0-4868-B3A2-13A000E27C04}">
      <dgm:prSet/>
      <dgm:spPr/>
      <dgm:t>
        <a:bodyPr/>
        <a:lstStyle/>
        <a:p>
          <a:r>
            <a:rPr lang="es-CO" dirty="0"/>
            <a:t>Producto 2: Servicio de pauta y emisión publicitaria</a:t>
          </a:r>
          <a:endParaRPr lang="en-US" dirty="0"/>
        </a:p>
      </dgm:t>
    </dgm:pt>
    <dgm:pt modelId="{52DF2753-83A9-4FDA-B11E-0EFB5FB244F1}" type="parTrans" cxnId="{4F05A559-C772-4463-97CA-1344C0D837B3}">
      <dgm:prSet/>
      <dgm:spPr/>
      <dgm:t>
        <a:bodyPr/>
        <a:lstStyle/>
        <a:p>
          <a:endParaRPr lang="en-US"/>
        </a:p>
      </dgm:t>
    </dgm:pt>
    <dgm:pt modelId="{82AFECC2-5073-4DD1-9130-220D310BBA3F}" type="sibTrans" cxnId="{4F05A559-C772-4463-97CA-1344C0D837B3}">
      <dgm:prSet/>
      <dgm:spPr/>
      <dgm:t>
        <a:bodyPr/>
        <a:lstStyle/>
        <a:p>
          <a:endParaRPr lang="en-US"/>
        </a:p>
      </dgm:t>
    </dgm:pt>
    <dgm:pt modelId="{66F50A16-F3FB-4302-8828-66DAE5176C50}">
      <dgm:prSet/>
      <dgm:spPr/>
      <dgm:t>
        <a:bodyPr/>
        <a:lstStyle/>
        <a:p>
          <a:r>
            <a:rPr lang="es-CO" dirty="0"/>
            <a:t>Objetivo: Ocupar los espacios destinados para comercialización de la parrilla en televisión y plataformas digitales, con contenidos publicitarios.</a:t>
          </a:r>
          <a:endParaRPr lang="en-US" dirty="0"/>
        </a:p>
      </dgm:t>
    </dgm:pt>
    <dgm:pt modelId="{15D17F02-64B0-4C8E-B844-402CBDF6B448}" type="parTrans" cxnId="{120F5478-97C9-4E51-8F85-42CA9C05E9AE}">
      <dgm:prSet/>
      <dgm:spPr/>
      <dgm:t>
        <a:bodyPr/>
        <a:lstStyle/>
        <a:p>
          <a:endParaRPr lang="en-US"/>
        </a:p>
      </dgm:t>
    </dgm:pt>
    <dgm:pt modelId="{6DB12060-AD5E-43A9-AC3D-211DB56A1F03}" type="sibTrans" cxnId="{120F5478-97C9-4E51-8F85-42CA9C05E9AE}">
      <dgm:prSet/>
      <dgm:spPr/>
      <dgm:t>
        <a:bodyPr/>
        <a:lstStyle/>
        <a:p>
          <a:endParaRPr lang="en-US"/>
        </a:p>
      </dgm:t>
    </dgm:pt>
    <dgm:pt modelId="{8D7E37B0-925F-4C83-86AE-57329712C0B4}">
      <dgm:prSet/>
      <dgm:spPr/>
      <dgm:t>
        <a:bodyPr/>
        <a:lstStyle/>
        <a:p>
          <a:r>
            <a:rPr lang="es-CO" dirty="0"/>
            <a:t>Indicador Principal: Horas en pantalla comercializadas</a:t>
          </a:r>
          <a:endParaRPr lang="en-US" dirty="0"/>
        </a:p>
      </dgm:t>
    </dgm:pt>
    <dgm:pt modelId="{A2BA520A-395B-4B58-84A9-E52FB68BF845}" type="parTrans" cxnId="{E6D6AFF1-975F-4AE0-BB2F-BE7A4E0C9299}">
      <dgm:prSet/>
      <dgm:spPr/>
      <dgm:t>
        <a:bodyPr/>
        <a:lstStyle/>
        <a:p>
          <a:endParaRPr lang="en-US"/>
        </a:p>
      </dgm:t>
    </dgm:pt>
    <dgm:pt modelId="{5BC8E697-626D-47BE-8924-1E4E00CF04C0}" type="sibTrans" cxnId="{E6D6AFF1-975F-4AE0-BB2F-BE7A4E0C9299}">
      <dgm:prSet/>
      <dgm:spPr/>
      <dgm:t>
        <a:bodyPr/>
        <a:lstStyle/>
        <a:p>
          <a:endParaRPr lang="en-US"/>
        </a:p>
      </dgm:t>
    </dgm:pt>
    <dgm:pt modelId="{9A7A6AE5-9438-47F7-BA2A-F75D521F5105}">
      <dgm:prSet/>
      <dgm:spPr/>
      <dgm:t>
        <a:bodyPr/>
        <a:lstStyle/>
        <a:p>
          <a:r>
            <a:rPr lang="es-CO"/>
            <a:t>Unidad de medida: Numérica (Valor expresado en horas comercializadas)</a:t>
          </a:r>
          <a:endParaRPr lang="en-US"/>
        </a:p>
      </dgm:t>
    </dgm:pt>
    <dgm:pt modelId="{CE01CAEC-4C22-403C-89B9-BBBB0810BED2}" type="parTrans" cxnId="{32483F00-2147-41B9-9DFA-727B5E159891}">
      <dgm:prSet/>
      <dgm:spPr/>
      <dgm:t>
        <a:bodyPr/>
        <a:lstStyle/>
        <a:p>
          <a:endParaRPr lang="en-US"/>
        </a:p>
      </dgm:t>
    </dgm:pt>
    <dgm:pt modelId="{F775E6C6-F99D-4F44-9E43-ACFAF4E72FA3}" type="sibTrans" cxnId="{32483F00-2147-41B9-9DFA-727B5E159891}">
      <dgm:prSet/>
      <dgm:spPr/>
      <dgm:t>
        <a:bodyPr/>
        <a:lstStyle/>
        <a:p>
          <a:endParaRPr lang="en-US"/>
        </a:p>
      </dgm:t>
    </dgm:pt>
    <dgm:pt modelId="{AA50FCE3-D3B2-410A-A438-A3740493192F}">
      <dgm:prSet/>
      <dgm:spPr/>
      <dgm:t>
        <a:bodyPr/>
        <a:lstStyle/>
        <a:p>
          <a:r>
            <a:rPr lang="es-CO"/>
            <a:t>Meta: 324 Horas</a:t>
          </a:r>
          <a:endParaRPr lang="en-US"/>
        </a:p>
      </dgm:t>
    </dgm:pt>
    <dgm:pt modelId="{C22D9EC9-F135-4DBF-B26D-6256C63A805E}" type="parTrans" cxnId="{9E3D2AB1-9B05-4ECD-AB96-CCE4B74A470E}">
      <dgm:prSet/>
      <dgm:spPr/>
      <dgm:t>
        <a:bodyPr/>
        <a:lstStyle/>
        <a:p>
          <a:endParaRPr lang="en-US"/>
        </a:p>
      </dgm:t>
    </dgm:pt>
    <dgm:pt modelId="{CEE4876D-8396-442B-8AD1-FBF0B3C0BC01}" type="sibTrans" cxnId="{9E3D2AB1-9B05-4ECD-AB96-CCE4B74A470E}">
      <dgm:prSet/>
      <dgm:spPr/>
      <dgm:t>
        <a:bodyPr/>
        <a:lstStyle/>
        <a:p>
          <a:endParaRPr lang="en-US"/>
        </a:p>
      </dgm:t>
    </dgm:pt>
    <dgm:pt modelId="{38C1ABB7-4E03-408E-9C3D-646DB08A5D83}">
      <dgm:prSet/>
      <dgm:spPr/>
      <dgm:t>
        <a:bodyPr/>
        <a:lstStyle/>
        <a:p>
          <a:r>
            <a:rPr lang="es-CO"/>
            <a:t>Indicador Seundario: Usuarios en las plataformas digitales conectados.</a:t>
          </a:r>
          <a:endParaRPr lang="en-US"/>
        </a:p>
      </dgm:t>
    </dgm:pt>
    <dgm:pt modelId="{01A09F73-E226-489D-82A2-8AD1CF46C140}" type="parTrans" cxnId="{286A61F0-DB7F-4BB1-A7B8-8512ABC79B8C}">
      <dgm:prSet/>
      <dgm:spPr/>
      <dgm:t>
        <a:bodyPr/>
        <a:lstStyle/>
        <a:p>
          <a:endParaRPr lang="en-US"/>
        </a:p>
      </dgm:t>
    </dgm:pt>
    <dgm:pt modelId="{089540DD-5719-42F4-A580-E497E7EC933F}" type="sibTrans" cxnId="{286A61F0-DB7F-4BB1-A7B8-8512ABC79B8C}">
      <dgm:prSet/>
      <dgm:spPr/>
      <dgm:t>
        <a:bodyPr/>
        <a:lstStyle/>
        <a:p>
          <a:endParaRPr lang="en-US"/>
        </a:p>
      </dgm:t>
    </dgm:pt>
    <dgm:pt modelId="{FD9C5197-8BAA-4A37-9015-92820B6392CF}">
      <dgm:prSet/>
      <dgm:spPr/>
      <dgm:t>
        <a:bodyPr/>
        <a:lstStyle/>
        <a:p>
          <a:r>
            <a:rPr lang="es-CO"/>
            <a:t>Unidad de medida: Numérica (Valor expresado en número de usuarios únicos)</a:t>
          </a:r>
          <a:endParaRPr lang="en-US"/>
        </a:p>
      </dgm:t>
    </dgm:pt>
    <dgm:pt modelId="{A4DDCAA0-BC5C-4D03-9F25-75C24B8F45C5}" type="parTrans" cxnId="{92CDF8A7-ED5D-412B-B594-7E07594C8339}">
      <dgm:prSet/>
      <dgm:spPr/>
      <dgm:t>
        <a:bodyPr/>
        <a:lstStyle/>
        <a:p>
          <a:endParaRPr lang="en-US"/>
        </a:p>
      </dgm:t>
    </dgm:pt>
    <dgm:pt modelId="{F977594F-B43B-4B17-AD85-F69F6F66C8C0}" type="sibTrans" cxnId="{92CDF8A7-ED5D-412B-B594-7E07594C8339}">
      <dgm:prSet/>
      <dgm:spPr/>
      <dgm:t>
        <a:bodyPr/>
        <a:lstStyle/>
        <a:p>
          <a:endParaRPr lang="en-US"/>
        </a:p>
      </dgm:t>
    </dgm:pt>
    <dgm:pt modelId="{D5D7C8BB-6D48-461A-971A-E2A0C207D978}">
      <dgm:prSet/>
      <dgm:spPr/>
      <dgm:t>
        <a:bodyPr/>
        <a:lstStyle/>
        <a:p>
          <a:r>
            <a:rPr lang="es-CO"/>
            <a:t>Meta: 5.000.000 de Usuarios</a:t>
          </a:r>
          <a:endParaRPr lang="en-US"/>
        </a:p>
      </dgm:t>
    </dgm:pt>
    <dgm:pt modelId="{57E23B91-65D7-4EAC-BB4B-436130971F10}" type="parTrans" cxnId="{E7471D11-E725-49E2-9DB9-D6F281CDA907}">
      <dgm:prSet/>
      <dgm:spPr/>
      <dgm:t>
        <a:bodyPr/>
        <a:lstStyle/>
        <a:p>
          <a:endParaRPr lang="en-US"/>
        </a:p>
      </dgm:t>
    </dgm:pt>
    <dgm:pt modelId="{990917CF-3D0F-4500-B69D-FD7C6149F220}" type="sibTrans" cxnId="{E7471D11-E725-49E2-9DB9-D6F281CDA907}">
      <dgm:prSet/>
      <dgm:spPr/>
      <dgm:t>
        <a:bodyPr/>
        <a:lstStyle/>
        <a:p>
          <a:endParaRPr lang="en-US"/>
        </a:p>
      </dgm:t>
    </dgm:pt>
    <dgm:pt modelId="{8838DD39-8644-4F8B-94A0-2C76D70D5F18}" type="pres">
      <dgm:prSet presAssocID="{495B6B29-AECF-4209-91D4-28D03E75D054}" presName="Name0" presStyleCnt="0">
        <dgm:presLayoutVars>
          <dgm:dir/>
          <dgm:animLvl val="lvl"/>
          <dgm:resizeHandles val="exact"/>
        </dgm:presLayoutVars>
      </dgm:prSet>
      <dgm:spPr/>
    </dgm:pt>
    <dgm:pt modelId="{294E8258-52AE-4409-95F9-F6C234C0B3AB}" type="pres">
      <dgm:prSet presAssocID="{D521F942-DCE0-4868-B3A2-13A000E27C04}" presName="boxAndChildren" presStyleCnt="0"/>
      <dgm:spPr/>
    </dgm:pt>
    <dgm:pt modelId="{58E3B68F-CA62-4E88-8977-E38323B339FF}" type="pres">
      <dgm:prSet presAssocID="{D521F942-DCE0-4868-B3A2-13A000E27C04}" presName="parentTextBox" presStyleLbl="node1" presStyleIdx="0" presStyleCnt="1"/>
      <dgm:spPr/>
    </dgm:pt>
    <dgm:pt modelId="{3345A7D2-9FF5-4049-B322-A99032BDFE65}" type="pres">
      <dgm:prSet presAssocID="{D521F942-DCE0-4868-B3A2-13A000E27C04}" presName="entireBox" presStyleLbl="node1" presStyleIdx="0" presStyleCnt="1" custLinFactNeighborX="-79895" custLinFactNeighborY="31053"/>
      <dgm:spPr/>
    </dgm:pt>
    <dgm:pt modelId="{DC054D4A-87EA-4A91-BB7A-EE631C6BD645}" type="pres">
      <dgm:prSet presAssocID="{D521F942-DCE0-4868-B3A2-13A000E27C04}" presName="descendantBox" presStyleCnt="0"/>
      <dgm:spPr/>
    </dgm:pt>
    <dgm:pt modelId="{E7C229BF-950A-4C7B-8A3E-A4727750814D}" type="pres">
      <dgm:prSet presAssocID="{66F50A16-F3FB-4302-8828-66DAE5176C50}" presName="childTextBox" presStyleLbl="fgAccFollowNode1" presStyleIdx="0" presStyleCnt="3">
        <dgm:presLayoutVars>
          <dgm:bulletEnabled val="1"/>
        </dgm:presLayoutVars>
      </dgm:prSet>
      <dgm:spPr/>
    </dgm:pt>
    <dgm:pt modelId="{22F65C1B-E174-46A4-817E-5C2FBF705143}" type="pres">
      <dgm:prSet presAssocID="{8D7E37B0-925F-4C83-86AE-57329712C0B4}" presName="childTextBox" presStyleLbl="fgAccFollowNode1" presStyleIdx="1" presStyleCnt="3">
        <dgm:presLayoutVars>
          <dgm:bulletEnabled val="1"/>
        </dgm:presLayoutVars>
      </dgm:prSet>
      <dgm:spPr/>
    </dgm:pt>
    <dgm:pt modelId="{249A6DF7-1378-46B1-A591-713CC9E6F237}" type="pres">
      <dgm:prSet presAssocID="{38C1ABB7-4E03-408E-9C3D-646DB08A5D83}" presName="childTextBox" presStyleLbl="fgAccFollowNode1" presStyleIdx="2" presStyleCnt="3">
        <dgm:presLayoutVars>
          <dgm:bulletEnabled val="1"/>
        </dgm:presLayoutVars>
      </dgm:prSet>
      <dgm:spPr/>
    </dgm:pt>
  </dgm:ptLst>
  <dgm:cxnLst>
    <dgm:cxn modelId="{32483F00-2147-41B9-9DFA-727B5E159891}" srcId="{8D7E37B0-925F-4C83-86AE-57329712C0B4}" destId="{9A7A6AE5-9438-47F7-BA2A-F75D521F5105}" srcOrd="0" destOrd="0" parTransId="{CE01CAEC-4C22-403C-89B9-BBBB0810BED2}" sibTransId="{F775E6C6-F99D-4F44-9E43-ACFAF4E72FA3}"/>
    <dgm:cxn modelId="{E7471D11-E725-49E2-9DB9-D6F281CDA907}" srcId="{38C1ABB7-4E03-408E-9C3D-646DB08A5D83}" destId="{D5D7C8BB-6D48-461A-971A-E2A0C207D978}" srcOrd="1" destOrd="0" parTransId="{57E23B91-65D7-4EAC-BB4B-436130971F10}" sibTransId="{990917CF-3D0F-4500-B69D-FD7C6149F220}"/>
    <dgm:cxn modelId="{835BD025-7F9D-4571-812C-E4F733CB85E7}" type="presOf" srcId="{38C1ABB7-4E03-408E-9C3D-646DB08A5D83}" destId="{249A6DF7-1378-46B1-A591-713CC9E6F237}" srcOrd="0" destOrd="0" presId="urn:microsoft.com/office/officeart/2005/8/layout/process4"/>
    <dgm:cxn modelId="{183EC03E-06D0-4F78-B1D1-54DA9492EE4C}" type="presOf" srcId="{66F50A16-F3FB-4302-8828-66DAE5176C50}" destId="{E7C229BF-950A-4C7B-8A3E-A4727750814D}" srcOrd="0" destOrd="0" presId="urn:microsoft.com/office/officeart/2005/8/layout/process4"/>
    <dgm:cxn modelId="{458B7661-266C-463E-B71B-011251C2EDC6}" type="presOf" srcId="{AA50FCE3-D3B2-410A-A438-A3740493192F}" destId="{22F65C1B-E174-46A4-817E-5C2FBF705143}" srcOrd="0" destOrd="2" presId="urn:microsoft.com/office/officeart/2005/8/layout/process4"/>
    <dgm:cxn modelId="{61BA3F69-FA6C-487E-B4FE-C57195B63311}" type="presOf" srcId="{D521F942-DCE0-4868-B3A2-13A000E27C04}" destId="{58E3B68F-CA62-4E88-8977-E38323B339FF}" srcOrd="0" destOrd="0" presId="urn:microsoft.com/office/officeart/2005/8/layout/process4"/>
    <dgm:cxn modelId="{120F5478-97C9-4E51-8F85-42CA9C05E9AE}" srcId="{D521F942-DCE0-4868-B3A2-13A000E27C04}" destId="{66F50A16-F3FB-4302-8828-66DAE5176C50}" srcOrd="0" destOrd="0" parTransId="{15D17F02-64B0-4C8E-B844-402CBDF6B448}" sibTransId="{6DB12060-AD5E-43A9-AC3D-211DB56A1F03}"/>
    <dgm:cxn modelId="{4F05A559-C772-4463-97CA-1344C0D837B3}" srcId="{495B6B29-AECF-4209-91D4-28D03E75D054}" destId="{D521F942-DCE0-4868-B3A2-13A000E27C04}" srcOrd="0" destOrd="0" parTransId="{52DF2753-83A9-4FDA-B11E-0EFB5FB244F1}" sibTransId="{82AFECC2-5073-4DD1-9130-220D310BBA3F}"/>
    <dgm:cxn modelId="{92CDF8A7-ED5D-412B-B594-7E07594C8339}" srcId="{38C1ABB7-4E03-408E-9C3D-646DB08A5D83}" destId="{FD9C5197-8BAA-4A37-9015-92820B6392CF}" srcOrd="0" destOrd="0" parTransId="{A4DDCAA0-BC5C-4D03-9F25-75C24B8F45C5}" sibTransId="{F977594F-B43B-4B17-AD85-F69F6F66C8C0}"/>
    <dgm:cxn modelId="{D1BAE0A9-282D-4792-9BFC-3D742EFF216E}" type="presOf" srcId="{FD9C5197-8BAA-4A37-9015-92820B6392CF}" destId="{249A6DF7-1378-46B1-A591-713CC9E6F237}" srcOrd="0" destOrd="1" presId="urn:microsoft.com/office/officeart/2005/8/layout/process4"/>
    <dgm:cxn modelId="{A4C0F4AB-4789-4661-B7D6-2C391295E0AC}" type="presOf" srcId="{495B6B29-AECF-4209-91D4-28D03E75D054}" destId="{8838DD39-8644-4F8B-94A0-2C76D70D5F18}" srcOrd="0" destOrd="0" presId="urn:microsoft.com/office/officeart/2005/8/layout/process4"/>
    <dgm:cxn modelId="{9E3D2AB1-9B05-4ECD-AB96-CCE4B74A470E}" srcId="{8D7E37B0-925F-4C83-86AE-57329712C0B4}" destId="{AA50FCE3-D3B2-410A-A438-A3740493192F}" srcOrd="1" destOrd="0" parTransId="{C22D9EC9-F135-4DBF-B26D-6256C63A805E}" sibTransId="{CEE4876D-8396-442B-8AD1-FBF0B3C0BC01}"/>
    <dgm:cxn modelId="{19E891B8-D9AD-40C3-A919-DED28EE9F8D4}" type="presOf" srcId="{D5D7C8BB-6D48-461A-971A-E2A0C207D978}" destId="{249A6DF7-1378-46B1-A591-713CC9E6F237}" srcOrd="0" destOrd="2" presId="urn:microsoft.com/office/officeart/2005/8/layout/process4"/>
    <dgm:cxn modelId="{E2FDE1BA-25F4-4A41-83DC-925474B81689}" type="presOf" srcId="{8D7E37B0-925F-4C83-86AE-57329712C0B4}" destId="{22F65C1B-E174-46A4-817E-5C2FBF705143}" srcOrd="0" destOrd="0" presId="urn:microsoft.com/office/officeart/2005/8/layout/process4"/>
    <dgm:cxn modelId="{9DBD2ECC-6195-4DDF-AFB8-B0B506E8D9A4}" type="presOf" srcId="{9A7A6AE5-9438-47F7-BA2A-F75D521F5105}" destId="{22F65C1B-E174-46A4-817E-5C2FBF705143}" srcOrd="0" destOrd="1" presId="urn:microsoft.com/office/officeart/2005/8/layout/process4"/>
    <dgm:cxn modelId="{D319D1EA-22F5-4198-9A49-17B10CDDB2F1}" type="presOf" srcId="{D521F942-DCE0-4868-B3A2-13A000E27C04}" destId="{3345A7D2-9FF5-4049-B322-A99032BDFE65}" srcOrd="1" destOrd="0" presId="urn:microsoft.com/office/officeart/2005/8/layout/process4"/>
    <dgm:cxn modelId="{286A61F0-DB7F-4BB1-A7B8-8512ABC79B8C}" srcId="{D521F942-DCE0-4868-B3A2-13A000E27C04}" destId="{38C1ABB7-4E03-408E-9C3D-646DB08A5D83}" srcOrd="2" destOrd="0" parTransId="{01A09F73-E226-489D-82A2-8AD1CF46C140}" sibTransId="{089540DD-5719-42F4-A580-E497E7EC933F}"/>
    <dgm:cxn modelId="{E6D6AFF1-975F-4AE0-BB2F-BE7A4E0C9299}" srcId="{D521F942-DCE0-4868-B3A2-13A000E27C04}" destId="{8D7E37B0-925F-4C83-86AE-57329712C0B4}" srcOrd="1" destOrd="0" parTransId="{A2BA520A-395B-4B58-84A9-E52FB68BF845}" sibTransId="{5BC8E697-626D-47BE-8924-1E4E00CF04C0}"/>
    <dgm:cxn modelId="{C494FDB7-7EBE-48C1-9AB2-F222451F0797}" type="presParOf" srcId="{8838DD39-8644-4F8B-94A0-2C76D70D5F18}" destId="{294E8258-52AE-4409-95F9-F6C234C0B3AB}" srcOrd="0" destOrd="0" presId="urn:microsoft.com/office/officeart/2005/8/layout/process4"/>
    <dgm:cxn modelId="{3106E672-DA42-407C-9FAF-290E3A7E54DA}" type="presParOf" srcId="{294E8258-52AE-4409-95F9-F6C234C0B3AB}" destId="{58E3B68F-CA62-4E88-8977-E38323B339FF}" srcOrd="0" destOrd="0" presId="urn:microsoft.com/office/officeart/2005/8/layout/process4"/>
    <dgm:cxn modelId="{DE53731D-9F8D-4787-B6E7-18A3ECF2756F}" type="presParOf" srcId="{294E8258-52AE-4409-95F9-F6C234C0B3AB}" destId="{3345A7D2-9FF5-4049-B322-A99032BDFE65}" srcOrd="1" destOrd="0" presId="urn:microsoft.com/office/officeart/2005/8/layout/process4"/>
    <dgm:cxn modelId="{47576209-F36E-4D0B-86EB-0F9C9DE8D141}" type="presParOf" srcId="{294E8258-52AE-4409-95F9-F6C234C0B3AB}" destId="{DC054D4A-87EA-4A91-BB7A-EE631C6BD645}" srcOrd="2" destOrd="0" presId="urn:microsoft.com/office/officeart/2005/8/layout/process4"/>
    <dgm:cxn modelId="{B48C290E-372A-407D-974C-A5E2228F33C2}" type="presParOf" srcId="{DC054D4A-87EA-4A91-BB7A-EE631C6BD645}" destId="{E7C229BF-950A-4C7B-8A3E-A4727750814D}" srcOrd="0" destOrd="0" presId="urn:microsoft.com/office/officeart/2005/8/layout/process4"/>
    <dgm:cxn modelId="{7C76D6A6-47D7-4199-9FCC-3ADAE8916728}" type="presParOf" srcId="{DC054D4A-87EA-4A91-BB7A-EE631C6BD645}" destId="{22F65C1B-E174-46A4-817E-5C2FBF705143}" srcOrd="1" destOrd="0" presId="urn:microsoft.com/office/officeart/2005/8/layout/process4"/>
    <dgm:cxn modelId="{F3673291-D3A9-4BFE-9B74-613BEED7E4F8}" type="presParOf" srcId="{DC054D4A-87EA-4A91-BB7A-EE631C6BD645}" destId="{249A6DF7-1378-46B1-A591-713CC9E6F237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5B6B29-AECF-4209-91D4-28D03E75D054}" type="doc">
      <dgm:prSet loTypeId="urn:microsoft.com/office/officeart/2005/8/layout/process4" loCatId="process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547B809-DD4F-4506-A082-9907F285B8AF}">
      <dgm:prSet/>
      <dgm:spPr/>
      <dgm:t>
        <a:bodyPr/>
        <a:lstStyle/>
        <a:p>
          <a:r>
            <a:rPr lang="es-CO" dirty="0"/>
            <a:t>Para realizar una correcta medición en la ejecución del proyecto se definieron dos productos para los cuales se determinaron un objetivo específico, un indicador principal y un indicador secundario como se muestra a continuación:</a:t>
          </a:r>
          <a:endParaRPr lang="en-US" dirty="0"/>
        </a:p>
      </dgm:t>
    </dgm:pt>
    <dgm:pt modelId="{F1B62D6E-E91F-457C-875C-7755F37F6EAA}" type="sibTrans" cxnId="{4EE5D2C2-FE5B-47E2-9F68-DF30A9A87590}">
      <dgm:prSet/>
      <dgm:spPr/>
      <dgm:t>
        <a:bodyPr/>
        <a:lstStyle/>
        <a:p>
          <a:endParaRPr lang="en-US"/>
        </a:p>
      </dgm:t>
    </dgm:pt>
    <dgm:pt modelId="{C900AFBF-C248-4209-8CD4-7C639E5F7074}" type="parTrans" cxnId="{4EE5D2C2-FE5B-47E2-9F68-DF30A9A87590}">
      <dgm:prSet/>
      <dgm:spPr/>
      <dgm:t>
        <a:bodyPr/>
        <a:lstStyle/>
        <a:p>
          <a:endParaRPr lang="en-US"/>
        </a:p>
      </dgm:t>
    </dgm:pt>
    <dgm:pt modelId="{6ABB9929-3943-438C-86BD-928881564486}">
      <dgm:prSet/>
      <dgm:spPr/>
      <dgm:t>
        <a:bodyPr/>
        <a:lstStyle/>
        <a:p>
          <a:endParaRPr lang="en-US" dirty="0"/>
        </a:p>
      </dgm:t>
    </dgm:pt>
    <dgm:pt modelId="{2DC10886-EEAF-4B82-B5FE-5487D24E2168}" type="parTrans" cxnId="{F5BA98B0-D7DF-49E7-BF20-B22066557C3D}">
      <dgm:prSet/>
      <dgm:spPr/>
      <dgm:t>
        <a:bodyPr/>
        <a:lstStyle/>
        <a:p>
          <a:endParaRPr lang="es-CO"/>
        </a:p>
      </dgm:t>
    </dgm:pt>
    <dgm:pt modelId="{E8CED9AE-29F7-4540-AA01-47F24AA48E16}" type="sibTrans" cxnId="{F5BA98B0-D7DF-49E7-BF20-B22066557C3D}">
      <dgm:prSet/>
      <dgm:spPr/>
      <dgm:t>
        <a:bodyPr/>
        <a:lstStyle/>
        <a:p>
          <a:endParaRPr lang="es-CO"/>
        </a:p>
      </dgm:t>
    </dgm:pt>
    <dgm:pt modelId="{8838DD39-8644-4F8B-94A0-2C76D70D5F18}" type="pres">
      <dgm:prSet presAssocID="{495B6B29-AECF-4209-91D4-28D03E75D054}" presName="Name0" presStyleCnt="0">
        <dgm:presLayoutVars>
          <dgm:dir/>
          <dgm:animLvl val="lvl"/>
          <dgm:resizeHandles val="exact"/>
        </dgm:presLayoutVars>
      </dgm:prSet>
      <dgm:spPr/>
    </dgm:pt>
    <dgm:pt modelId="{DC88D088-BBE3-4AF2-817D-27B6BF8C7E07}" type="pres">
      <dgm:prSet presAssocID="{6ABB9929-3943-438C-86BD-928881564486}" presName="boxAndChildren" presStyleCnt="0"/>
      <dgm:spPr/>
    </dgm:pt>
    <dgm:pt modelId="{8CC02608-45B8-405A-8F71-696A56A05906}" type="pres">
      <dgm:prSet presAssocID="{6ABB9929-3943-438C-86BD-928881564486}" presName="parentTextBox" presStyleLbl="node1" presStyleIdx="0" presStyleCnt="2" custLinFactY="82139" custLinFactNeighborX="-6555" custLinFactNeighborY="100000"/>
      <dgm:spPr/>
    </dgm:pt>
    <dgm:pt modelId="{973324ED-E5A5-41A1-8BD6-43ECAEE910F9}" type="pres">
      <dgm:prSet presAssocID="{F1B62D6E-E91F-457C-875C-7755F37F6EAA}" presName="sp" presStyleCnt="0"/>
      <dgm:spPr/>
    </dgm:pt>
    <dgm:pt modelId="{A14F5D14-72E1-4B45-A3B2-52EC4657E96A}" type="pres">
      <dgm:prSet presAssocID="{1547B809-DD4F-4506-A082-9907F285B8AF}" presName="arrowAndChildren" presStyleCnt="0"/>
      <dgm:spPr/>
    </dgm:pt>
    <dgm:pt modelId="{36CAACF2-48E1-4AD7-9F91-3CDACA1AAC9A}" type="pres">
      <dgm:prSet presAssocID="{1547B809-DD4F-4506-A082-9907F285B8AF}" presName="parentTextArrow" presStyleLbl="node1" presStyleIdx="1" presStyleCnt="2" custScaleY="2000000" custLinFactY="199561" custLinFactNeighborY="200000"/>
      <dgm:spPr/>
    </dgm:pt>
  </dgm:ptLst>
  <dgm:cxnLst>
    <dgm:cxn modelId="{D0E95D0A-6CB2-4334-920D-90FF72553048}" type="presOf" srcId="{1547B809-DD4F-4506-A082-9907F285B8AF}" destId="{36CAACF2-48E1-4AD7-9F91-3CDACA1AAC9A}" srcOrd="0" destOrd="0" presId="urn:microsoft.com/office/officeart/2005/8/layout/process4"/>
    <dgm:cxn modelId="{D4DFCF2F-0603-465B-BF24-5948B660B88F}" type="presOf" srcId="{6ABB9929-3943-438C-86BD-928881564486}" destId="{8CC02608-45B8-405A-8F71-696A56A05906}" srcOrd="0" destOrd="0" presId="urn:microsoft.com/office/officeart/2005/8/layout/process4"/>
    <dgm:cxn modelId="{A4C0F4AB-4789-4661-B7D6-2C391295E0AC}" type="presOf" srcId="{495B6B29-AECF-4209-91D4-28D03E75D054}" destId="{8838DD39-8644-4F8B-94A0-2C76D70D5F18}" srcOrd="0" destOrd="0" presId="urn:microsoft.com/office/officeart/2005/8/layout/process4"/>
    <dgm:cxn modelId="{F5BA98B0-D7DF-49E7-BF20-B22066557C3D}" srcId="{495B6B29-AECF-4209-91D4-28D03E75D054}" destId="{6ABB9929-3943-438C-86BD-928881564486}" srcOrd="1" destOrd="0" parTransId="{2DC10886-EEAF-4B82-B5FE-5487D24E2168}" sibTransId="{E8CED9AE-29F7-4540-AA01-47F24AA48E16}"/>
    <dgm:cxn modelId="{4EE5D2C2-FE5B-47E2-9F68-DF30A9A87590}" srcId="{495B6B29-AECF-4209-91D4-28D03E75D054}" destId="{1547B809-DD4F-4506-A082-9907F285B8AF}" srcOrd="0" destOrd="0" parTransId="{C900AFBF-C248-4209-8CD4-7C639E5F7074}" sibTransId="{F1B62D6E-E91F-457C-875C-7755F37F6EAA}"/>
    <dgm:cxn modelId="{56EB368F-844D-40C4-9E0A-D6B9F1755BAC}" type="presParOf" srcId="{8838DD39-8644-4F8B-94A0-2C76D70D5F18}" destId="{DC88D088-BBE3-4AF2-817D-27B6BF8C7E07}" srcOrd="0" destOrd="0" presId="urn:microsoft.com/office/officeart/2005/8/layout/process4"/>
    <dgm:cxn modelId="{6F67272F-3F85-4748-8C1E-EFEA2D2D5222}" type="presParOf" srcId="{DC88D088-BBE3-4AF2-817D-27B6BF8C7E07}" destId="{8CC02608-45B8-405A-8F71-696A56A05906}" srcOrd="0" destOrd="0" presId="urn:microsoft.com/office/officeart/2005/8/layout/process4"/>
    <dgm:cxn modelId="{8462B5D8-CB7D-4332-AD65-AFACD5A953F7}" type="presParOf" srcId="{8838DD39-8644-4F8B-94A0-2C76D70D5F18}" destId="{973324ED-E5A5-41A1-8BD6-43ECAEE910F9}" srcOrd="1" destOrd="0" presId="urn:microsoft.com/office/officeart/2005/8/layout/process4"/>
    <dgm:cxn modelId="{2F4C1048-1BE6-4835-BD85-9D40DC5F2243}" type="presParOf" srcId="{8838DD39-8644-4F8B-94A0-2C76D70D5F18}" destId="{A14F5D14-72E1-4B45-A3B2-52EC4657E96A}" srcOrd="2" destOrd="0" presId="urn:microsoft.com/office/officeart/2005/8/layout/process4"/>
    <dgm:cxn modelId="{16BD5F37-4A87-4458-8DEA-8C5DD1693F10}" type="presParOf" srcId="{A14F5D14-72E1-4B45-A3B2-52EC4657E96A}" destId="{36CAACF2-48E1-4AD7-9F91-3CDACA1AAC9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520A60-E065-4F9C-BF28-BAE3397DDBE3}">
      <dsp:nvSpPr>
        <dsp:cNvPr id="0" name=""/>
        <dsp:cNvSpPr/>
      </dsp:nvSpPr>
      <dsp:spPr>
        <a:xfrm>
          <a:off x="263231" y="514161"/>
          <a:ext cx="812777" cy="81277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341F53-C031-4543-AE07-C0EEF6780CE7}">
      <dsp:nvSpPr>
        <dsp:cNvPr id="0" name=""/>
        <dsp:cNvSpPr/>
      </dsp:nvSpPr>
      <dsp:spPr>
        <a:xfrm>
          <a:off x="436446" y="687375"/>
          <a:ext cx="466347" cy="4663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2F8848-47F5-474B-9D27-98E0B4122750}">
      <dsp:nvSpPr>
        <dsp:cNvPr id="0" name=""/>
        <dsp:cNvSpPr/>
      </dsp:nvSpPr>
      <dsp:spPr>
        <a:xfrm>
          <a:off x="3409" y="1580098"/>
          <a:ext cx="1332421" cy="152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O" sz="1100" b="1" kern="1200"/>
            <a:t>Programa:</a:t>
          </a:r>
          <a:r>
            <a:rPr lang="es-CO" sz="1100" kern="1200"/>
            <a:t> Fomento del desarrollo de aplicaciones, software y contenidos para impulsar la apropiación de las Tecnologías de la información y las Comunicaciones:</a:t>
          </a:r>
          <a:endParaRPr lang="en-US" sz="1100" kern="1200" dirty="0"/>
        </a:p>
      </dsp:txBody>
      <dsp:txXfrm>
        <a:off x="3409" y="1580098"/>
        <a:ext cx="1332421" cy="1523585"/>
      </dsp:txXfrm>
    </dsp:sp>
    <dsp:sp modelId="{081D0A27-8CF0-4FCE-8AAC-2375905A44C7}">
      <dsp:nvSpPr>
        <dsp:cNvPr id="0" name=""/>
        <dsp:cNvSpPr/>
      </dsp:nvSpPr>
      <dsp:spPr>
        <a:xfrm>
          <a:off x="1828827" y="514161"/>
          <a:ext cx="812777" cy="81277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3792EA-0468-42E4-AC2C-B1B2253C3379}">
      <dsp:nvSpPr>
        <dsp:cNvPr id="0" name=""/>
        <dsp:cNvSpPr/>
      </dsp:nvSpPr>
      <dsp:spPr>
        <a:xfrm>
          <a:off x="2002041" y="687375"/>
          <a:ext cx="466347" cy="4663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25B125-E3A9-4FA9-BD95-3559B579DAAC}">
      <dsp:nvSpPr>
        <dsp:cNvPr id="0" name=""/>
        <dsp:cNvSpPr/>
      </dsp:nvSpPr>
      <dsp:spPr>
        <a:xfrm>
          <a:off x="1569004" y="1580098"/>
          <a:ext cx="1332421" cy="152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O" sz="1100" b="1" kern="1200"/>
            <a:t>Subprograma:</a:t>
          </a:r>
          <a:r>
            <a:rPr lang="es-CO" sz="1100" kern="1200"/>
            <a:t> INTERSUBSECTORIAL COMUNICACIONES</a:t>
          </a:r>
          <a:endParaRPr lang="en-US" sz="1100" kern="1200" dirty="0"/>
        </a:p>
      </dsp:txBody>
      <dsp:txXfrm>
        <a:off x="1569004" y="1580098"/>
        <a:ext cx="1332421" cy="1523585"/>
      </dsp:txXfrm>
    </dsp:sp>
    <dsp:sp modelId="{58119C1B-E8D7-4887-979C-A9444C5D77E3}">
      <dsp:nvSpPr>
        <dsp:cNvPr id="0" name=""/>
        <dsp:cNvSpPr/>
      </dsp:nvSpPr>
      <dsp:spPr>
        <a:xfrm>
          <a:off x="3394422" y="514161"/>
          <a:ext cx="812777" cy="81277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4CF1A4-9A67-4F59-BA23-B30C59C3CD10}">
      <dsp:nvSpPr>
        <dsp:cNvPr id="0" name=""/>
        <dsp:cNvSpPr/>
      </dsp:nvSpPr>
      <dsp:spPr>
        <a:xfrm>
          <a:off x="3567637" y="687375"/>
          <a:ext cx="466347" cy="4663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33E896-29A9-4C23-81B9-D1A44C3A0307}">
      <dsp:nvSpPr>
        <dsp:cNvPr id="0" name=""/>
        <dsp:cNvSpPr/>
      </dsp:nvSpPr>
      <dsp:spPr>
        <a:xfrm>
          <a:off x="3134600" y="1580098"/>
          <a:ext cx="1332421" cy="152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O" sz="1100" b="1" kern="1200"/>
            <a:t>Objetivo:</a:t>
          </a:r>
          <a:r>
            <a:rPr lang="es-CO" sz="1100" kern="1200"/>
            <a:t> Garantizar el fortalecimiento de la entidad mediante la transferencia de capital, que sirva de impulso, desarrollo, actualización y mejora del soporte a la gestión, servicios técnicos y recursos físicos.</a:t>
          </a:r>
          <a:endParaRPr lang="en-US" sz="1100" kern="1200" dirty="0"/>
        </a:p>
      </dsp:txBody>
      <dsp:txXfrm>
        <a:off x="3134600" y="1580098"/>
        <a:ext cx="1332421" cy="1523585"/>
      </dsp:txXfrm>
    </dsp:sp>
    <dsp:sp modelId="{D1ABD5CA-8CE1-4976-892C-45C23ECB9D49}">
      <dsp:nvSpPr>
        <dsp:cNvPr id="0" name=""/>
        <dsp:cNvSpPr/>
      </dsp:nvSpPr>
      <dsp:spPr>
        <a:xfrm>
          <a:off x="4960018" y="514161"/>
          <a:ext cx="812777" cy="81277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82A0F4-E8B9-435F-8BBB-81D6A484CE2D}">
      <dsp:nvSpPr>
        <dsp:cNvPr id="0" name=""/>
        <dsp:cNvSpPr/>
      </dsp:nvSpPr>
      <dsp:spPr>
        <a:xfrm>
          <a:off x="5133233" y="687375"/>
          <a:ext cx="466347" cy="46634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4BD9B9-BCEC-4047-8A6E-14696B9A5BCE}">
      <dsp:nvSpPr>
        <dsp:cNvPr id="0" name=""/>
        <dsp:cNvSpPr/>
      </dsp:nvSpPr>
      <dsp:spPr>
        <a:xfrm>
          <a:off x="4700196" y="1580098"/>
          <a:ext cx="1332421" cy="152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O" sz="1100" b="1" kern="1200"/>
            <a:t>Descripción:</a:t>
          </a:r>
          <a:r>
            <a:rPr lang="es-CO" sz="1100" kern="1200"/>
            <a:t> Mediante el fortalecimiento del soporte a la gestión, los servicios técnicos y recursos físicos, se pretende garantizar el cumplimiento de los requisitos mínimos para la operación del canal y las necesidades de servicio pactadas con los clientes.</a:t>
          </a:r>
          <a:endParaRPr lang="en-US" sz="1100" kern="1200" dirty="0"/>
        </a:p>
      </dsp:txBody>
      <dsp:txXfrm>
        <a:off x="4700196" y="1580098"/>
        <a:ext cx="1332421" cy="1523585"/>
      </dsp:txXfrm>
    </dsp:sp>
    <dsp:sp modelId="{B1D751AB-976F-407E-BE46-A76BEC3C8B6F}">
      <dsp:nvSpPr>
        <dsp:cNvPr id="0" name=""/>
        <dsp:cNvSpPr/>
      </dsp:nvSpPr>
      <dsp:spPr>
        <a:xfrm>
          <a:off x="7037130" y="514161"/>
          <a:ext cx="812777" cy="81277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91885A-4BA7-43F7-BF97-D456A8A3A5F1}">
      <dsp:nvSpPr>
        <dsp:cNvPr id="0" name=""/>
        <dsp:cNvSpPr/>
      </dsp:nvSpPr>
      <dsp:spPr>
        <a:xfrm>
          <a:off x="7210345" y="687375"/>
          <a:ext cx="466347" cy="46634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84B46D-8086-4126-A4EF-220608C15311}">
      <dsp:nvSpPr>
        <dsp:cNvPr id="0" name=""/>
        <dsp:cNvSpPr/>
      </dsp:nvSpPr>
      <dsp:spPr>
        <a:xfrm>
          <a:off x="6265791" y="1580098"/>
          <a:ext cx="2355455" cy="152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O" sz="1100" kern="1200"/>
            <a:t>Con la inversión realizada se cubrirá el mantenimiento de equipos destinados a la producción y emisión de contenidos que representan una mejor calidad en los productos ofertados a nuestros clientes, también se pretende contar con un equipo conceptual para el desarrollo de contenidos atractivos y el aprovechamiento de las plataformas digitales para el posicionamiento del canal obteniendo como consecuencia que los ingresos por concepto de ventas de pauta y emisión se incrementen.</a:t>
          </a:r>
          <a:endParaRPr lang="en-US" sz="1100" kern="1200" dirty="0"/>
        </a:p>
      </dsp:txBody>
      <dsp:txXfrm>
        <a:off x="6265791" y="1580098"/>
        <a:ext cx="2355455" cy="1523585"/>
      </dsp:txXfrm>
    </dsp:sp>
    <dsp:sp modelId="{040AD4C6-D3AC-4167-8CB3-66ACA20322CC}">
      <dsp:nvSpPr>
        <dsp:cNvPr id="0" name=""/>
        <dsp:cNvSpPr/>
      </dsp:nvSpPr>
      <dsp:spPr>
        <a:xfrm>
          <a:off x="9114243" y="514161"/>
          <a:ext cx="812777" cy="81277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18E8B5-0D64-434E-958B-A5393207E609}">
      <dsp:nvSpPr>
        <dsp:cNvPr id="0" name=""/>
        <dsp:cNvSpPr/>
      </dsp:nvSpPr>
      <dsp:spPr>
        <a:xfrm>
          <a:off x="9287458" y="687375"/>
          <a:ext cx="466347" cy="46634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0105F1-C281-4338-9116-88B4D80AB57D}">
      <dsp:nvSpPr>
        <dsp:cNvPr id="0" name=""/>
        <dsp:cNvSpPr/>
      </dsp:nvSpPr>
      <dsp:spPr>
        <a:xfrm>
          <a:off x="8854421" y="1580098"/>
          <a:ext cx="1332421" cy="152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O" sz="1100" b="1" kern="1200"/>
            <a:t>Monto del Proyecto de Inversión:</a:t>
          </a:r>
          <a:r>
            <a:rPr lang="es-CO" sz="1100" kern="1200"/>
            <a:t> $ 600.000.000</a:t>
          </a:r>
          <a:endParaRPr lang="en-US" sz="1100" kern="1200" dirty="0"/>
        </a:p>
      </dsp:txBody>
      <dsp:txXfrm>
        <a:off x="8854421" y="1580098"/>
        <a:ext cx="1332421" cy="15235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0BDC2D-7F8B-48C4-A7D0-24DB11ACC967}">
      <dsp:nvSpPr>
        <dsp:cNvPr id="0" name=""/>
        <dsp:cNvSpPr/>
      </dsp:nvSpPr>
      <dsp:spPr>
        <a:xfrm>
          <a:off x="0" y="0"/>
          <a:ext cx="6618246" cy="225631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kern="1200" dirty="0"/>
            <a:t>Producto 1: Servicio de Contenidos Audiovisuales</a:t>
          </a:r>
          <a:endParaRPr lang="en-US" sz="2800" kern="1200" dirty="0"/>
        </a:p>
      </dsp:txBody>
      <dsp:txXfrm>
        <a:off x="0" y="0"/>
        <a:ext cx="6618246" cy="1218408"/>
      </dsp:txXfrm>
    </dsp:sp>
    <dsp:sp modelId="{FB3E5256-97F9-496E-8DE1-C126A2D0CED5}">
      <dsp:nvSpPr>
        <dsp:cNvPr id="0" name=""/>
        <dsp:cNvSpPr/>
      </dsp:nvSpPr>
      <dsp:spPr>
        <a:xfrm>
          <a:off x="3231" y="1173282"/>
          <a:ext cx="2203927" cy="103790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11430" rIns="64008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900" kern="1200" dirty="0"/>
            <a:t>Objetivo: Producir y desarrollar contenidos audiovisuales, educativos, culturales, para la prestación y fortalecimiento del servicio de televisión de acuerdo con las necesidades de la ciudadanía y los lineamientos de las entidades o requerimientos de los clientes</a:t>
          </a:r>
          <a:endParaRPr lang="en-US" sz="900" kern="1200" dirty="0"/>
        </a:p>
      </dsp:txBody>
      <dsp:txXfrm>
        <a:off x="3231" y="1173282"/>
        <a:ext cx="2203927" cy="1037903"/>
      </dsp:txXfrm>
    </dsp:sp>
    <dsp:sp modelId="{DE91F9E7-1D51-4187-A53D-6F41A2817911}">
      <dsp:nvSpPr>
        <dsp:cNvPr id="0" name=""/>
        <dsp:cNvSpPr/>
      </dsp:nvSpPr>
      <dsp:spPr>
        <a:xfrm>
          <a:off x="2207159" y="1173282"/>
          <a:ext cx="2203927" cy="1037903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/>
            <a:t>Indicador Principal: Contenidos Producidos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100" kern="1200" dirty="0"/>
            <a:t>Unidad de medida: Numérica (Valor expresado en horas de contenidos producidos)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100" kern="1200" dirty="0"/>
            <a:t>Meta: 412 Horas</a:t>
          </a:r>
          <a:endParaRPr lang="en-US" sz="1100" kern="1200" dirty="0"/>
        </a:p>
      </dsp:txBody>
      <dsp:txXfrm>
        <a:off x="2207159" y="1173282"/>
        <a:ext cx="2203927" cy="1037903"/>
      </dsp:txXfrm>
    </dsp:sp>
    <dsp:sp modelId="{42172C4E-FA1D-4F16-AB04-6AD72680BD83}">
      <dsp:nvSpPr>
        <dsp:cNvPr id="0" name=""/>
        <dsp:cNvSpPr/>
      </dsp:nvSpPr>
      <dsp:spPr>
        <a:xfrm>
          <a:off x="4411086" y="1173282"/>
          <a:ext cx="2203927" cy="1037903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/>
            <a:t>Indicador Secundario: Capítulos realizados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200" kern="1200" dirty="0"/>
            <a:t>Unidad de medida: Numérica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200" kern="1200" dirty="0"/>
            <a:t>Meta: 572 Capítulos.</a:t>
          </a:r>
          <a:endParaRPr lang="en-US" sz="1200" kern="1200" dirty="0"/>
        </a:p>
      </dsp:txBody>
      <dsp:txXfrm>
        <a:off x="4411086" y="1173282"/>
        <a:ext cx="2203927" cy="10379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45A7D2-9FF5-4049-B322-A99032BDFE65}">
      <dsp:nvSpPr>
        <dsp:cNvPr id="0" name=""/>
        <dsp:cNvSpPr/>
      </dsp:nvSpPr>
      <dsp:spPr>
        <a:xfrm>
          <a:off x="0" y="0"/>
          <a:ext cx="6645399" cy="225631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kern="1200" dirty="0"/>
            <a:t>Producto 2: Servicio de pauta y emisión publicitaria</a:t>
          </a:r>
          <a:endParaRPr lang="en-US" sz="2800" kern="1200" dirty="0"/>
        </a:p>
      </dsp:txBody>
      <dsp:txXfrm>
        <a:off x="0" y="0"/>
        <a:ext cx="6645399" cy="1218408"/>
      </dsp:txXfrm>
    </dsp:sp>
    <dsp:sp modelId="{E7C229BF-950A-4C7B-8A3E-A4727750814D}">
      <dsp:nvSpPr>
        <dsp:cNvPr id="0" name=""/>
        <dsp:cNvSpPr/>
      </dsp:nvSpPr>
      <dsp:spPr>
        <a:xfrm>
          <a:off x="3244" y="1173282"/>
          <a:ext cx="2212969" cy="103790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/>
            <a:t>Objetivo: Ocupar los espacios destinados para comercialización de la parrilla en televisión y plataformas digitales, con contenidos publicitarios.</a:t>
          </a:r>
          <a:endParaRPr lang="en-US" sz="1200" kern="1200" dirty="0"/>
        </a:p>
      </dsp:txBody>
      <dsp:txXfrm>
        <a:off x="3244" y="1173282"/>
        <a:ext cx="2212969" cy="1037903"/>
      </dsp:txXfrm>
    </dsp:sp>
    <dsp:sp modelId="{22F65C1B-E174-46A4-817E-5C2FBF705143}">
      <dsp:nvSpPr>
        <dsp:cNvPr id="0" name=""/>
        <dsp:cNvSpPr/>
      </dsp:nvSpPr>
      <dsp:spPr>
        <a:xfrm>
          <a:off x="2216214" y="1173282"/>
          <a:ext cx="2212969" cy="1037903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/>
            <a:t>Indicador Principal: Horas en pantalla comercializadas</a:t>
          </a:r>
          <a:endParaRPr lang="en-US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900" kern="1200"/>
            <a:t>Unidad de medida: Numérica (Valor expresado en horas comercializadas)</a:t>
          </a:r>
          <a:endParaRPr lang="en-US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900" kern="1200"/>
            <a:t>Meta: 324 Horas</a:t>
          </a:r>
          <a:endParaRPr lang="en-US" sz="900" kern="1200"/>
        </a:p>
      </dsp:txBody>
      <dsp:txXfrm>
        <a:off x="2216214" y="1173282"/>
        <a:ext cx="2212969" cy="1037903"/>
      </dsp:txXfrm>
    </dsp:sp>
    <dsp:sp modelId="{249A6DF7-1378-46B1-A591-713CC9E6F237}">
      <dsp:nvSpPr>
        <dsp:cNvPr id="0" name=""/>
        <dsp:cNvSpPr/>
      </dsp:nvSpPr>
      <dsp:spPr>
        <a:xfrm>
          <a:off x="4429184" y="1173282"/>
          <a:ext cx="2212969" cy="1037903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/>
            <a:t>Indicador Seundario: Usuarios en las plataformas digitales conectados.</a:t>
          </a:r>
          <a:endParaRPr lang="en-US" sz="12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900" kern="1200"/>
            <a:t>Unidad de medida: Numérica (Valor expresado en número de usuarios únicos)</a:t>
          </a:r>
          <a:endParaRPr lang="en-US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900" kern="1200"/>
            <a:t>Meta: 5.000.000 de Usuarios</a:t>
          </a:r>
          <a:endParaRPr lang="en-US" sz="900" kern="1200"/>
        </a:p>
      </dsp:txBody>
      <dsp:txXfrm>
        <a:off x="4429184" y="1173282"/>
        <a:ext cx="2212969" cy="10379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02608-45B8-405A-8F71-696A56A05906}">
      <dsp:nvSpPr>
        <dsp:cNvPr id="0" name=""/>
        <dsp:cNvSpPr/>
      </dsp:nvSpPr>
      <dsp:spPr>
        <a:xfrm>
          <a:off x="0" y="1004573"/>
          <a:ext cx="6618245" cy="326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0" y="1004573"/>
        <a:ext cx="6618245" cy="32667"/>
      </dsp:txXfrm>
    </dsp:sp>
    <dsp:sp modelId="{36CAACF2-48E1-4AD7-9F91-3CDACA1AAC9A}">
      <dsp:nvSpPr>
        <dsp:cNvPr id="0" name=""/>
        <dsp:cNvSpPr/>
      </dsp:nvSpPr>
      <dsp:spPr>
        <a:xfrm rot="10800000">
          <a:off x="0" y="32403"/>
          <a:ext cx="6618245" cy="1004837"/>
        </a:xfrm>
        <a:prstGeom prst="upArrowCallou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/>
            <a:t>Para realizar una correcta medición en la ejecución del proyecto se definieron dos productos para los cuales se determinaron un objetivo específico, un indicador principal y un indicador secundario como se muestra a continuación:</a:t>
          </a:r>
          <a:endParaRPr lang="en-US" sz="1100" kern="1200" dirty="0"/>
        </a:p>
      </dsp:txBody>
      <dsp:txXfrm rot="10800000">
        <a:off x="0" y="32403"/>
        <a:ext cx="6618245" cy="6529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F6A588-D9DA-44B5-894E-A3ECA4358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AE97C9B-F039-408B-A7D1-F0D9FB9384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0BC07C-93B0-46F9-B5CC-FBB103111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60025F-666F-44A5-8BFC-8E582DC48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757FE3-A083-4C09-8282-94BC4653A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3837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864C8-3FBB-4A46-B405-022DF95A3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3D07A6-89FC-4BBD-ABEC-E92E250BBD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B789B0-BC14-4F06-A3E9-B0B3A8627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F51C87-8765-4FF7-BCEA-24B234CFF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5567BE-7479-4E12-8C8E-B7E979A13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3845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7A2F845-B092-4F69-A8BC-F96A69B96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FC82C97-7F60-405F-81D7-6C77AF92F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81FA84-E2B2-46E3-9033-77CA4D57E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EFCB4F-951B-46F2-B756-AE8B0B271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65BAAE-24C9-4F7E-83F8-9726E2FAD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86514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068FFB-B353-4116-929C-4E3C9C4D6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12FF2E-F1B0-427B-9AB6-B026C0E44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35F310-9FC9-4F54-B32D-0441E2D26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97E3D0-947B-4F18-8A92-CFBDF45EC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F066A8-584A-49AD-BB0A-1659DF020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7752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1E7D84-86F7-43D3-AC47-2E8BE8DDD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B38BE9-8880-4B8E-A897-926483051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723A4B-ED32-41D7-8372-EAF9E65E1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64EB77-5EA7-41E9-A7D8-8E68A97B4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D78FC4-AEB7-457F-89BE-95AA70EC9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38810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D70556-EBDB-469A-89A6-39242334D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3F9A44-656A-4C45-B150-24F004881C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F0BB4F3-73F4-45F9-8EE6-A8063A1D4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187559-1D06-4291-9429-C9005158E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500364-4614-42E9-B4F8-310D4CE10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ED6A85-520B-45CE-8F5B-85EB0890C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22672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D05FC8-9B03-4CF5-BC59-28C7A036C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7D1070-73AD-4483-888B-AA00553A6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6CB296-E904-405A-87DF-45376323CF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7651174-52D8-40AE-A6FD-3D2D5489AE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FDC3585-A632-406F-ADA8-E5C98A71C9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066BD5A-F28D-4C83-976A-3402D97A5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FF42506-38CD-405B-91AA-97DA5AC05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F77B8F-66E2-43E5-B275-D2DF28F10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0896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908272-3295-4FA7-8639-E3AAD690D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1C440CF-535C-4055-BB6D-4761B731B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ABF65A-62E3-4CC3-A8CD-9277D9EA0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AA23EE8-6D8B-4CCF-A71D-CE863CD1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43396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DB6C2E6-3FA8-4B7F-B269-F959E6A0C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4B1575-C884-4ABA-977F-5E7024911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C1E6B32-8D4E-4341-83D6-4EB8605E3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56646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9DFE50-6450-417B-BB51-ED409166F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B1E789-51D4-42DA-ADBD-3963E7B7A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62ABAE-D100-4179-9856-9A4B7727D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0A7895-BAC3-4801-B5F5-A7DF18420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25FFA6-1D88-409B-8C41-D39B372BB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7CAE223-7345-4BEB-8009-EFA896C01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13924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F31787-F10E-404D-9D5F-3E1232E2A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C1BC321-17A7-4306-B4B8-8A81CCB504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100AF87-178C-40F8-A2A6-9A670917E8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203818-13E5-49E4-AA7C-7F5233B87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D99933-0F1F-4765-B52C-E5979CA9B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2309A4-8A3D-446D-A57C-6FC17A911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20421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852276B-1C57-49AA-B63D-A19FC3C5F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4D153F-B662-4712-9AAD-8A3DF604F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2ADF4F-950F-4F1B-88B4-F1F727F46A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91F257-0F9A-4F53-B3BC-9B4264D39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3C2052-6080-486E-A4FE-D848A3FEA9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308431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2257994-BD97-4691-8B89-198A6D2BAB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12192000" cy="1939491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DD684C6-DFB0-47EB-8010-364264DEF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4269282"/>
            <a:ext cx="8991600" cy="1264762"/>
          </a:xfrm>
          <a:solidFill>
            <a:srgbClr val="FFFFFF"/>
          </a:solidFill>
          <a:ln w="38100">
            <a:solidFill>
              <a:srgbClr val="404040"/>
            </a:solidFill>
            <a:miter lim="800000"/>
          </a:ln>
        </p:spPr>
        <p:txBody>
          <a:bodyPr anchor="ctr">
            <a:normAutofit/>
          </a:bodyPr>
          <a:lstStyle/>
          <a:p>
            <a:r>
              <a:rPr lang="es-CO" sz="4000" dirty="0">
                <a:solidFill>
                  <a:srgbClr val="404040"/>
                </a:solidFill>
              </a:rPr>
              <a:t>ANÁLISIS PROYECTO DE INVERSIÓN </a:t>
            </a:r>
            <a:r>
              <a:rPr lang="es-CO" sz="4000">
                <a:solidFill>
                  <a:srgbClr val="404040"/>
                </a:solidFill>
              </a:rPr>
              <a:t>– OCTUBRE</a:t>
            </a:r>
            <a:endParaRPr lang="es-CO" sz="4000" dirty="0">
              <a:solidFill>
                <a:srgbClr val="404040"/>
              </a:solidFill>
            </a:endParaRPr>
          </a:p>
        </p:txBody>
      </p:sp>
      <p:pic>
        <p:nvPicPr>
          <p:cNvPr id="7" name="Imagen 6" descr="SIP">
            <a:extLst>
              <a:ext uri="{FF2B5EF4-FFF2-40B4-BE49-F238E27FC236}">
                <a16:creationId xmlns:a16="http://schemas.microsoft.com/office/drawing/2014/main" id="{DBB1609D-F2C0-42A3-88AB-29CD26B82FDB}"/>
              </a:ext>
            </a:extLst>
          </p:cNvPr>
          <p:cNvPicPr>
            <a:picLocks noGrp="1" noChangeAspect="1"/>
          </p:cNvPicPr>
          <p:nvPr isPhoto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8" t="2006" r="39318" b="78477"/>
          <a:stretch/>
        </p:blipFill>
        <p:spPr>
          <a:xfrm>
            <a:off x="643467" y="1833271"/>
            <a:ext cx="5291667" cy="810477"/>
          </a:xfrm>
          <a:prstGeom prst="rect">
            <a:avLst/>
          </a:prstGeom>
        </p:spPr>
      </p:pic>
      <p:pic>
        <p:nvPicPr>
          <p:cNvPr id="6" name="Imagen 5" descr="asd">
            <a:extLst>
              <a:ext uri="{FF2B5EF4-FFF2-40B4-BE49-F238E27FC236}">
                <a16:creationId xmlns:a16="http://schemas.microsoft.com/office/drawing/2014/main" id="{7334F43C-ABBF-4E9B-BCDC-3A41A73715A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868" y="1354660"/>
            <a:ext cx="5316388" cy="176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908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0659A8-E832-4072-BE09-692AA7BCE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r>
              <a:rPr lang="es-CO"/>
              <a:t>Información General</a:t>
            </a:r>
            <a:endParaRPr lang="es-CO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3" name="Marcador de contenido 2">
            <a:extLst>
              <a:ext uri="{FF2B5EF4-FFF2-40B4-BE49-F238E27FC236}">
                <a16:creationId xmlns:a16="http://schemas.microsoft.com/office/drawing/2014/main" id="{F8AC0F5F-29C4-4F93-9772-451E55366A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3017872"/>
              </p:ext>
            </p:extLst>
          </p:nvPr>
        </p:nvGraphicFramePr>
        <p:xfrm>
          <a:off x="1000874" y="1932127"/>
          <a:ext cx="10190252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6435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38378B0-0B03-46DE-BBF3-F364C8BD7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649" y="683943"/>
            <a:ext cx="3416158" cy="4795408"/>
          </a:xfrm>
        </p:spPr>
        <p:txBody>
          <a:bodyPr>
            <a:normAutofit/>
          </a:bodyPr>
          <a:lstStyle/>
          <a:p>
            <a:r>
              <a:rPr lang="es-CO" dirty="0">
                <a:solidFill>
                  <a:srgbClr val="FFFFFF"/>
                </a:solidFill>
              </a:rPr>
              <a:t>Información Especifica </a:t>
            </a:r>
          </a:p>
        </p:txBody>
      </p:sp>
      <p:graphicFrame>
        <p:nvGraphicFramePr>
          <p:cNvPr id="12" name="Marcador de contenido 2">
            <a:extLst>
              <a:ext uri="{FF2B5EF4-FFF2-40B4-BE49-F238E27FC236}">
                <a16:creationId xmlns:a16="http://schemas.microsoft.com/office/drawing/2014/main" id="{E64C00EF-2534-4344-8D2A-0DA7934266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995063"/>
              </p:ext>
            </p:extLst>
          </p:nvPr>
        </p:nvGraphicFramePr>
        <p:xfrm>
          <a:off x="5194299" y="1608811"/>
          <a:ext cx="6618246" cy="2256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Marcador de contenido 2">
            <a:extLst>
              <a:ext uri="{FF2B5EF4-FFF2-40B4-BE49-F238E27FC236}">
                <a16:creationId xmlns:a16="http://schemas.microsoft.com/office/drawing/2014/main" id="{1DDE37C8-F26C-4DA3-9783-98DAAA5291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862820"/>
              </p:ext>
            </p:extLst>
          </p:nvPr>
        </p:nvGraphicFramePr>
        <p:xfrm>
          <a:off x="5194299" y="4121033"/>
          <a:ext cx="6645399" cy="2256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3" name="Marcador de contenido 2">
            <a:extLst>
              <a:ext uri="{FF2B5EF4-FFF2-40B4-BE49-F238E27FC236}">
                <a16:creationId xmlns:a16="http://schemas.microsoft.com/office/drawing/2014/main" id="{14089A9D-95AE-46A4-BCFE-9EE88ECC6D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5761597"/>
              </p:ext>
            </p:extLst>
          </p:nvPr>
        </p:nvGraphicFramePr>
        <p:xfrm>
          <a:off x="5194299" y="447176"/>
          <a:ext cx="6618245" cy="1037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496417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4CE90A5-3D57-472D-ACF6-F5DA8068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510" y="1487272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>
            <a:normAutofit/>
          </a:bodyPr>
          <a:lstStyle/>
          <a:p>
            <a:pPr algn="ctr"/>
            <a:r>
              <a:rPr lang="es-CO" sz="2600">
                <a:solidFill>
                  <a:srgbClr val="FFFFFF"/>
                </a:solidFill>
              </a:rPr>
              <a:t>RESUMEN FINANCIERO - MENSUAL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7E4273-56CB-4209-9A8D-599752D2C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6106" y="4740793"/>
            <a:ext cx="7188199" cy="12920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O" sz="1800" dirty="0"/>
              <a:t>El proyecto se ha actualizado mes a mes teniendo en cuenta la carga de contratos en el SharePoint de Jurídica mes a mes y el rubro presupuestal 801003.</a:t>
            </a:r>
          </a:p>
          <a:p>
            <a:pPr marL="0" indent="0">
              <a:buNone/>
            </a:pPr>
            <a:r>
              <a:rPr lang="es-CO" sz="1800" dirty="0"/>
              <a:t>Por indicaciones del personal encargado del SPI – DNP El valor consignado para lo comprometido y lo obligado debe ser el mismo.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57F304AD-C0DA-4DA5-A9A3-959234034A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260578"/>
              </p:ext>
            </p:extLst>
          </p:nvPr>
        </p:nvGraphicFramePr>
        <p:xfrm>
          <a:off x="3790627" y="979497"/>
          <a:ext cx="7895094" cy="325097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06518">
                  <a:extLst>
                    <a:ext uri="{9D8B030D-6E8A-4147-A177-3AD203B41FA5}">
                      <a16:colId xmlns:a16="http://schemas.microsoft.com/office/drawing/2014/main" val="2907561181"/>
                    </a:ext>
                  </a:extLst>
                </a:gridCol>
                <a:gridCol w="1168793">
                  <a:extLst>
                    <a:ext uri="{9D8B030D-6E8A-4147-A177-3AD203B41FA5}">
                      <a16:colId xmlns:a16="http://schemas.microsoft.com/office/drawing/2014/main" val="3442546444"/>
                    </a:ext>
                  </a:extLst>
                </a:gridCol>
                <a:gridCol w="1400972">
                  <a:extLst>
                    <a:ext uri="{9D8B030D-6E8A-4147-A177-3AD203B41FA5}">
                      <a16:colId xmlns:a16="http://schemas.microsoft.com/office/drawing/2014/main" val="3936029740"/>
                    </a:ext>
                  </a:extLst>
                </a:gridCol>
                <a:gridCol w="1270076">
                  <a:extLst>
                    <a:ext uri="{9D8B030D-6E8A-4147-A177-3AD203B41FA5}">
                      <a16:colId xmlns:a16="http://schemas.microsoft.com/office/drawing/2014/main" val="2916377126"/>
                    </a:ext>
                  </a:extLst>
                </a:gridCol>
                <a:gridCol w="932817">
                  <a:extLst>
                    <a:ext uri="{9D8B030D-6E8A-4147-A177-3AD203B41FA5}">
                      <a16:colId xmlns:a16="http://schemas.microsoft.com/office/drawing/2014/main" val="891064747"/>
                    </a:ext>
                  </a:extLst>
                </a:gridCol>
                <a:gridCol w="1168793">
                  <a:extLst>
                    <a:ext uri="{9D8B030D-6E8A-4147-A177-3AD203B41FA5}">
                      <a16:colId xmlns:a16="http://schemas.microsoft.com/office/drawing/2014/main" val="2723587978"/>
                    </a:ext>
                  </a:extLst>
                </a:gridCol>
                <a:gridCol w="847125">
                  <a:extLst>
                    <a:ext uri="{9D8B030D-6E8A-4147-A177-3AD203B41FA5}">
                      <a16:colId xmlns:a16="http://schemas.microsoft.com/office/drawing/2014/main" val="3637308864"/>
                    </a:ext>
                  </a:extLst>
                </a:gridCol>
              </a:tblGrid>
              <a:tr h="723180">
                <a:tc>
                  <a:txBody>
                    <a:bodyPr/>
                    <a:lstStyle/>
                    <a:p>
                      <a:r>
                        <a:rPr lang="es-CO" sz="1100" b="1">
                          <a:solidFill>
                            <a:srgbClr val="FFFFFF"/>
                          </a:solidFill>
                        </a:rPr>
                        <a:t>MES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b="1">
                          <a:solidFill>
                            <a:srgbClr val="FFFFFF"/>
                          </a:solidFill>
                        </a:rPr>
                        <a:t>INICIAL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b="1">
                          <a:solidFill>
                            <a:srgbClr val="FFFFFF"/>
                          </a:solidFill>
                        </a:rPr>
                        <a:t>COMPROMISOS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b="1">
                          <a:solidFill>
                            <a:srgbClr val="FFFFFF"/>
                          </a:solidFill>
                        </a:rPr>
                        <a:t>OBLIGACIÓN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b="1">
                          <a:solidFill>
                            <a:srgbClr val="FFFFFF"/>
                          </a:solidFill>
                        </a:rPr>
                        <a:t>% COMP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b="1">
                          <a:solidFill>
                            <a:srgbClr val="FFFFFF"/>
                          </a:solidFill>
                        </a:rPr>
                        <a:t>POR COMP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b="1">
                          <a:solidFill>
                            <a:srgbClr val="FFFFFF"/>
                          </a:solidFill>
                        </a:rPr>
                        <a:t>% POR COMP</a:t>
                      </a:r>
                    </a:p>
                  </a:txBody>
                  <a:tcPr marL="157881" marR="94728" marT="94728" marB="94728"/>
                </a:tc>
                <a:extLst>
                  <a:ext uri="{0D108BD9-81ED-4DB2-BD59-A6C34878D82A}">
                    <a16:rowId xmlns:a16="http://schemas.microsoft.com/office/drawing/2014/main" val="3278225846"/>
                  </a:ext>
                </a:extLst>
              </a:tr>
              <a:tr h="505559"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Junio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600.000.000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83.006.829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83.006.829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13,83%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516.993.171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86,17%</a:t>
                      </a:r>
                    </a:p>
                  </a:txBody>
                  <a:tcPr marL="157881" marR="94728" marT="94728" marB="94728"/>
                </a:tc>
                <a:extLst>
                  <a:ext uri="{0D108BD9-81ED-4DB2-BD59-A6C34878D82A}">
                    <a16:rowId xmlns:a16="http://schemas.microsoft.com/office/drawing/2014/main" val="3729748261"/>
                  </a:ext>
                </a:extLst>
              </a:tr>
              <a:tr h="505559"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Julio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600.000.000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383.605.862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383.605.862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63.93%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216.394.138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36.07%</a:t>
                      </a:r>
                    </a:p>
                  </a:txBody>
                  <a:tcPr marL="157881" marR="94728" marT="94728" marB="94728"/>
                </a:tc>
                <a:extLst>
                  <a:ext uri="{0D108BD9-81ED-4DB2-BD59-A6C34878D82A}">
                    <a16:rowId xmlns:a16="http://schemas.microsoft.com/office/drawing/2014/main" val="1148250095"/>
                  </a:ext>
                </a:extLst>
              </a:tr>
              <a:tr h="505559"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Agosto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600.000.000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456.176.131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456.176.131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76.03%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143.823.869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23.97%</a:t>
                      </a:r>
                    </a:p>
                  </a:txBody>
                  <a:tcPr marL="157881" marR="94728" marT="94728" marB="94728"/>
                </a:tc>
                <a:extLst>
                  <a:ext uri="{0D108BD9-81ED-4DB2-BD59-A6C34878D82A}">
                    <a16:rowId xmlns:a16="http://schemas.microsoft.com/office/drawing/2014/main" val="1104743522"/>
                  </a:ext>
                </a:extLst>
              </a:tr>
              <a:tr h="505559"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Septiembre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600.000.000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460.281.631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460.281.631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76.71%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139.718.369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23.29%</a:t>
                      </a:r>
                    </a:p>
                  </a:txBody>
                  <a:tcPr marL="157881" marR="94728" marT="94728" marB="94728"/>
                </a:tc>
                <a:extLst>
                  <a:ext uri="{0D108BD9-81ED-4DB2-BD59-A6C34878D82A}">
                    <a16:rowId xmlns:a16="http://schemas.microsoft.com/office/drawing/2014/main" val="4143856786"/>
                  </a:ext>
                </a:extLst>
              </a:tr>
              <a:tr h="505559"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Octubre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600.000.000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479.965.346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479.965.346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79.99%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120.034.654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20,01%</a:t>
                      </a:r>
                    </a:p>
                  </a:txBody>
                  <a:tcPr marL="157881" marR="94728" marT="94728" marB="94728"/>
                </a:tc>
                <a:extLst>
                  <a:ext uri="{0D108BD9-81ED-4DB2-BD59-A6C34878D82A}">
                    <a16:rowId xmlns:a16="http://schemas.microsoft.com/office/drawing/2014/main" val="3874170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179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8CB1A6B-A473-4BF7-B712-DEF803AE9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r>
              <a:rPr lang="es-CO" sz="3200">
                <a:solidFill>
                  <a:srgbClr val="FFFFFF"/>
                </a:solidFill>
              </a:rPr>
              <a:t>RESUMEN INDICADORES - MENSUAL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B0E526-E984-494F-A0AF-3FC970AC3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951" y="3355130"/>
            <a:ext cx="2669407" cy="2427333"/>
          </a:xfrm>
        </p:spPr>
        <p:txBody>
          <a:bodyPr>
            <a:normAutofit/>
          </a:bodyPr>
          <a:lstStyle/>
          <a:p>
            <a:r>
              <a:rPr lang="es-CO" sz="1600" dirty="0"/>
              <a:t>Producto # 1 &gt; Indicador Principal &gt; Contenidos Producidos</a:t>
            </a:r>
          </a:p>
          <a:p>
            <a:pPr marL="0" indent="0">
              <a:buNone/>
            </a:pPr>
            <a:endParaRPr lang="es-CO" sz="1600" dirty="0"/>
          </a:p>
        </p:txBody>
      </p:sp>
      <p:graphicFrame>
        <p:nvGraphicFramePr>
          <p:cNvPr id="4" name="Tabla 6">
            <a:extLst>
              <a:ext uri="{FF2B5EF4-FFF2-40B4-BE49-F238E27FC236}">
                <a16:creationId xmlns:a16="http://schemas.microsoft.com/office/drawing/2014/main" id="{68E9C015-67BD-4151-9C4D-24E4A0A001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668308"/>
              </p:ext>
            </p:extLst>
          </p:nvPr>
        </p:nvGraphicFramePr>
        <p:xfrm>
          <a:off x="4662102" y="1289382"/>
          <a:ext cx="6903725" cy="41562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324980">
                  <a:extLst>
                    <a:ext uri="{9D8B030D-6E8A-4147-A177-3AD203B41FA5}">
                      <a16:colId xmlns:a16="http://schemas.microsoft.com/office/drawing/2014/main" val="2907561181"/>
                    </a:ext>
                  </a:extLst>
                </a:gridCol>
                <a:gridCol w="1238780">
                  <a:extLst>
                    <a:ext uri="{9D8B030D-6E8A-4147-A177-3AD203B41FA5}">
                      <a16:colId xmlns:a16="http://schemas.microsoft.com/office/drawing/2014/main" val="3936029740"/>
                    </a:ext>
                  </a:extLst>
                </a:gridCol>
                <a:gridCol w="1176089">
                  <a:extLst>
                    <a:ext uri="{9D8B030D-6E8A-4147-A177-3AD203B41FA5}">
                      <a16:colId xmlns:a16="http://schemas.microsoft.com/office/drawing/2014/main" val="2916377126"/>
                    </a:ext>
                  </a:extLst>
                </a:gridCol>
                <a:gridCol w="1176089">
                  <a:extLst>
                    <a:ext uri="{9D8B030D-6E8A-4147-A177-3AD203B41FA5}">
                      <a16:colId xmlns:a16="http://schemas.microsoft.com/office/drawing/2014/main" val="891064747"/>
                    </a:ext>
                  </a:extLst>
                </a:gridCol>
                <a:gridCol w="960589">
                  <a:extLst>
                    <a:ext uri="{9D8B030D-6E8A-4147-A177-3AD203B41FA5}">
                      <a16:colId xmlns:a16="http://schemas.microsoft.com/office/drawing/2014/main" val="2723587978"/>
                    </a:ext>
                  </a:extLst>
                </a:gridCol>
                <a:gridCol w="1027198">
                  <a:extLst>
                    <a:ext uri="{9D8B030D-6E8A-4147-A177-3AD203B41FA5}">
                      <a16:colId xmlns:a16="http://schemas.microsoft.com/office/drawing/2014/main" val="3637308864"/>
                    </a:ext>
                  </a:extLst>
                </a:gridCol>
              </a:tblGrid>
              <a:tr h="692700"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MES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META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AVANCE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%  AVANCE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POR COMP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% POR COMP</a:t>
                      </a:r>
                    </a:p>
                  </a:txBody>
                  <a:tcPr marL="194837" marR="116901" marT="116901" marB="116901"/>
                </a:tc>
                <a:extLst>
                  <a:ext uri="{0D108BD9-81ED-4DB2-BD59-A6C34878D82A}">
                    <a16:rowId xmlns:a16="http://schemas.microsoft.com/office/drawing/2014/main" val="3278225846"/>
                  </a:ext>
                </a:extLst>
              </a:tr>
              <a:tr h="692700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Junio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412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195,5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47.45%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216,5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52.55%</a:t>
                      </a:r>
                    </a:p>
                  </a:txBody>
                  <a:tcPr marL="194837" marR="116901" marT="116901" marB="116901"/>
                </a:tc>
                <a:extLst>
                  <a:ext uri="{0D108BD9-81ED-4DB2-BD59-A6C34878D82A}">
                    <a16:rowId xmlns:a16="http://schemas.microsoft.com/office/drawing/2014/main" val="3729748261"/>
                  </a:ext>
                </a:extLst>
              </a:tr>
              <a:tr h="692700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Julio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412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223,4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54.22%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188,6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47.78%</a:t>
                      </a:r>
                    </a:p>
                  </a:txBody>
                  <a:tcPr marL="194837" marR="116901" marT="116901" marB="116901"/>
                </a:tc>
                <a:extLst>
                  <a:ext uri="{0D108BD9-81ED-4DB2-BD59-A6C34878D82A}">
                    <a16:rowId xmlns:a16="http://schemas.microsoft.com/office/drawing/2014/main" val="1148250095"/>
                  </a:ext>
                </a:extLst>
              </a:tr>
              <a:tr h="692700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Agosto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412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225,4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54,71%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186,6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45.29%</a:t>
                      </a:r>
                    </a:p>
                  </a:txBody>
                  <a:tcPr marL="194837" marR="116901" marT="116901" marB="116901"/>
                </a:tc>
                <a:extLst>
                  <a:ext uri="{0D108BD9-81ED-4DB2-BD59-A6C34878D82A}">
                    <a16:rowId xmlns:a16="http://schemas.microsoft.com/office/drawing/2014/main" val="1104743522"/>
                  </a:ext>
                </a:extLst>
              </a:tr>
              <a:tr h="692700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Septiembre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412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231,4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56,17%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180,6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43,83%</a:t>
                      </a:r>
                    </a:p>
                  </a:txBody>
                  <a:tcPr marL="194837" marR="116901" marT="116901" marB="116901"/>
                </a:tc>
                <a:extLst>
                  <a:ext uri="{0D108BD9-81ED-4DB2-BD59-A6C34878D82A}">
                    <a16:rowId xmlns:a16="http://schemas.microsoft.com/office/drawing/2014/main" val="4143856786"/>
                  </a:ext>
                </a:extLst>
              </a:tr>
              <a:tr h="692700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Octubre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412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236,4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57.38%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175,6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42.62%</a:t>
                      </a:r>
                    </a:p>
                  </a:txBody>
                  <a:tcPr marL="194837" marR="116901" marT="116901" marB="116901"/>
                </a:tc>
                <a:extLst>
                  <a:ext uri="{0D108BD9-81ED-4DB2-BD59-A6C34878D82A}">
                    <a16:rowId xmlns:a16="http://schemas.microsoft.com/office/drawing/2014/main" val="1918052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202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71977-FF53-4F58-9EB5-5D2A945A7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0080"/>
            <a:ext cx="2798064" cy="2304288"/>
          </a:xfrm>
          <a:prstGeom prst="ellipse">
            <a:avLst/>
          </a:prstGeom>
        </p:spPr>
        <p:txBody>
          <a:bodyPr anchor="b">
            <a:normAutofit/>
          </a:bodyPr>
          <a:lstStyle/>
          <a:p>
            <a:r>
              <a:rPr lang="es-CO" sz="2500"/>
              <a:t>RESUMEN INDICADORES - MENSUAL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C78C8A-F3B6-4DE7-9841-C9A136240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36392"/>
            <a:ext cx="2770632" cy="3081528"/>
          </a:xfrm>
        </p:spPr>
        <p:txBody>
          <a:bodyPr>
            <a:normAutofit/>
          </a:bodyPr>
          <a:lstStyle/>
          <a:p>
            <a:r>
              <a:rPr lang="es-CO" sz="1800"/>
              <a:t>Producto # 1 &gt; Indicador Secundario &gt; Capítulos Realizados</a:t>
            </a:r>
          </a:p>
          <a:p>
            <a:endParaRPr lang="es-CO" sz="1800"/>
          </a:p>
        </p:txBody>
      </p:sp>
      <p:graphicFrame>
        <p:nvGraphicFramePr>
          <p:cNvPr id="4" name="Tabla 6">
            <a:extLst>
              <a:ext uri="{FF2B5EF4-FFF2-40B4-BE49-F238E27FC236}">
                <a16:creationId xmlns:a16="http://schemas.microsoft.com/office/drawing/2014/main" id="{FD6A1C5D-3456-4856-90A9-54B93C813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829041"/>
              </p:ext>
            </p:extLst>
          </p:nvPr>
        </p:nvGraphicFramePr>
        <p:xfrm>
          <a:off x="4276344" y="1336373"/>
          <a:ext cx="7251195" cy="4185258"/>
        </p:xfrm>
        <a:graphic>
          <a:graphicData uri="http://schemas.openxmlformats.org/drawingml/2006/table">
            <a:tbl>
              <a:tblPr firstRow="1" bandRow="1">
                <a:noFill/>
                <a:tableStyleId>{9D7B26C5-4107-4FEC-AEDC-1716B250A1EF}</a:tableStyleId>
              </a:tblPr>
              <a:tblGrid>
                <a:gridCol w="1547977">
                  <a:extLst>
                    <a:ext uri="{9D8B030D-6E8A-4147-A177-3AD203B41FA5}">
                      <a16:colId xmlns:a16="http://schemas.microsoft.com/office/drawing/2014/main" val="2907561181"/>
                    </a:ext>
                  </a:extLst>
                </a:gridCol>
                <a:gridCol w="1450428">
                  <a:extLst>
                    <a:ext uri="{9D8B030D-6E8A-4147-A177-3AD203B41FA5}">
                      <a16:colId xmlns:a16="http://schemas.microsoft.com/office/drawing/2014/main" val="3936029740"/>
                    </a:ext>
                  </a:extLst>
                </a:gridCol>
                <a:gridCol w="1202883">
                  <a:extLst>
                    <a:ext uri="{9D8B030D-6E8A-4147-A177-3AD203B41FA5}">
                      <a16:colId xmlns:a16="http://schemas.microsoft.com/office/drawing/2014/main" val="2916377126"/>
                    </a:ext>
                  </a:extLst>
                </a:gridCol>
                <a:gridCol w="1006525">
                  <a:extLst>
                    <a:ext uri="{9D8B030D-6E8A-4147-A177-3AD203B41FA5}">
                      <a16:colId xmlns:a16="http://schemas.microsoft.com/office/drawing/2014/main" val="891064747"/>
                    </a:ext>
                  </a:extLst>
                </a:gridCol>
                <a:gridCol w="1106960">
                  <a:extLst>
                    <a:ext uri="{9D8B030D-6E8A-4147-A177-3AD203B41FA5}">
                      <a16:colId xmlns:a16="http://schemas.microsoft.com/office/drawing/2014/main" val="2723587978"/>
                    </a:ext>
                  </a:extLst>
                </a:gridCol>
                <a:gridCol w="936422">
                  <a:extLst>
                    <a:ext uri="{9D8B030D-6E8A-4147-A177-3AD203B41FA5}">
                      <a16:colId xmlns:a16="http://schemas.microsoft.com/office/drawing/2014/main" val="3637308864"/>
                    </a:ext>
                  </a:extLst>
                </a:gridCol>
              </a:tblGrid>
              <a:tr h="883248">
                <a:tc>
                  <a:txBody>
                    <a:bodyPr/>
                    <a:lstStyle/>
                    <a:p>
                      <a:r>
                        <a:rPr lang="es-CO" sz="15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MES</a:t>
                      </a:r>
                    </a:p>
                  </a:txBody>
                  <a:tcPr marL="176507" marR="89716" marT="88253" marB="882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CO" sz="15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META</a:t>
                      </a:r>
                    </a:p>
                  </a:txBody>
                  <a:tcPr marL="176507" marR="89716" marT="88253" marB="882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CO" sz="15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AVANCE</a:t>
                      </a:r>
                    </a:p>
                  </a:txBody>
                  <a:tcPr marL="176507" marR="89716" marT="88253" marB="882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CO" sz="15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%  AVANCE</a:t>
                      </a:r>
                    </a:p>
                  </a:txBody>
                  <a:tcPr marL="176507" marR="89716" marT="88253" marB="882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CO" sz="15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POR COMP</a:t>
                      </a:r>
                    </a:p>
                  </a:txBody>
                  <a:tcPr marL="176507" marR="89716" marT="88253" marB="882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CO" sz="15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% POR COMP</a:t>
                      </a:r>
                    </a:p>
                  </a:txBody>
                  <a:tcPr marL="176507" marR="89716" marT="88253" marB="882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8225846"/>
                  </a:ext>
                </a:extLst>
              </a:tr>
              <a:tr h="660402">
                <a:tc>
                  <a:txBody>
                    <a:bodyPr/>
                    <a:lstStyle/>
                    <a:p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Junio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572 Capítulos 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270 Capítulos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47.20%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302 Capítulos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52.8%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748261"/>
                  </a:ext>
                </a:extLst>
              </a:tr>
              <a:tr h="660402">
                <a:tc>
                  <a:txBody>
                    <a:bodyPr/>
                    <a:lstStyle/>
                    <a:p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Julio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5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</a:rPr>
                        <a:t>572 Capítulos </a:t>
                      </a:r>
                      <a:endParaRPr kumimoji="0" lang="es-CO" sz="15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326 Capítulos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56.99%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246 Capítulos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43.01%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8250095"/>
                  </a:ext>
                </a:extLst>
              </a:tr>
              <a:tr h="660402">
                <a:tc>
                  <a:txBody>
                    <a:bodyPr/>
                    <a:lstStyle/>
                    <a:p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Agosto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5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</a:rPr>
                        <a:t>572 Capítulos </a:t>
                      </a:r>
                      <a:endParaRPr kumimoji="0" lang="es-CO" sz="15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378 Capítulos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66.08%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194 Capítulos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33.92%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743522"/>
                  </a:ext>
                </a:extLst>
              </a:tr>
              <a:tr h="660402">
                <a:tc>
                  <a:txBody>
                    <a:bodyPr/>
                    <a:lstStyle/>
                    <a:p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Septiembre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5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</a:rPr>
                        <a:t>572 Capítulos </a:t>
                      </a:r>
                      <a:endParaRPr kumimoji="0" lang="es-CO" sz="15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435 Capítulos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76.05%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137 Capítulos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14.34%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3856786"/>
                  </a:ext>
                </a:extLst>
              </a:tr>
              <a:tr h="660402">
                <a:tc>
                  <a:txBody>
                    <a:bodyPr/>
                    <a:lstStyle/>
                    <a:p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Octubre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5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</a:rPr>
                        <a:t>572 Capítulos </a:t>
                      </a:r>
                      <a:endParaRPr kumimoji="0" lang="es-CO" sz="15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490 Capítulos 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85.66%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82 Capítulos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14.34%</a:t>
                      </a:r>
                    </a:p>
                  </a:txBody>
                  <a:tcPr marL="176507" marR="89716" marT="88253" marB="88253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052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586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1D71977-FF53-4F58-9EB5-5D2A945A7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510" y="1487272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>
            <a:normAutofit/>
          </a:bodyPr>
          <a:lstStyle/>
          <a:p>
            <a:pPr algn="ctr"/>
            <a:r>
              <a:rPr lang="es-CO" sz="2400">
                <a:solidFill>
                  <a:srgbClr val="FFFFFF"/>
                </a:solidFill>
              </a:rPr>
              <a:t>RESUMEN INDICADORES - MENSUAL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C78C8A-F3B6-4DE7-9841-C9A136240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0" y="4884873"/>
            <a:ext cx="7188199" cy="1292090"/>
          </a:xfrm>
        </p:spPr>
        <p:txBody>
          <a:bodyPr>
            <a:normAutofit/>
          </a:bodyPr>
          <a:lstStyle/>
          <a:p>
            <a:r>
              <a:rPr lang="es-CO" sz="1800"/>
              <a:t>Producto # 2 &gt; Indicador Principal &gt; Horas en Pantalla Comercializadas</a:t>
            </a:r>
          </a:p>
          <a:p>
            <a:endParaRPr lang="es-CO" sz="1800"/>
          </a:p>
        </p:txBody>
      </p:sp>
      <p:graphicFrame>
        <p:nvGraphicFramePr>
          <p:cNvPr id="4" name="Tabla 6">
            <a:extLst>
              <a:ext uri="{FF2B5EF4-FFF2-40B4-BE49-F238E27FC236}">
                <a16:creationId xmlns:a16="http://schemas.microsoft.com/office/drawing/2014/main" id="{FD6A1C5D-3456-4856-90A9-54B93C813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96342"/>
              </p:ext>
            </p:extLst>
          </p:nvPr>
        </p:nvGraphicFramePr>
        <p:xfrm>
          <a:off x="4038600" y="1617696"/>
          <a:ext cx="7188202" cy="248235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603872">
                  <a:extLst>
                    <a:ext uri="{9D8B030D-6E8A-4147-A177-3AD203B41FA5}">
                      <a16:colId xmlns:a16="http://schemas.microsoft.com/office/drawing/2014/main" val="2907561181"/>
                    </a:ext>
                  </a:extLst>
                </a:gridCol>
                <a:gridCol w="1374766">
                  <a:extLst>
                    <a:ext uri="{9D8B030D-6E8A-4147-A177-3AD203B41FA5}">
                      <a16:colId xmlns:a16="http://schemas.microsoft.com/office/drawing/2014/main" val="3936029740"/>
                    </a:ext>
                  </a:extLst>
                </a:gridCol>
                <a:gridCol w="1246318">
                  <a:extLst>
                    <a:ext uri="{9D8B030D-6E8A-4147-A177-3AD203B41FA5}">
                      <a16:colId xmlns:a16="http://schemas.microsoft.com/office/drawing/2014/main" val="2916377126"/>
                    </a:ext>
                  </a:extLst>
                </a:gridCol>
                <a:gridCol w="985037">
                  <a:extLst>
                    <a:ext uri="{9D8B030D-6E8A-4147-A177-3AD203B41FA5}">
                      <a16:colId xmlns:a16="http://schemas.microsoft.com/office/drawing/2014/main" val="891064747"/>
                    </a:ext>
                  </a:extLst>
                </a:gridCol>
                <a:gridCol w="1146930">
                  <a:extLst>
                    <a:ext uri="{9D8B030D-6E8A-4147-A177-3AD203B41FA5}">
                      <a16:colId xmlns:a16="http://schemas.microsoft.com/office/drawing/2014/main" val="2723587978"/>
                    </a:ext>
                  </a:extLst>
                </a:gridCol>
                <a:gridCol w="831279">
                  <a:extLst>
                    <a:ext uri="{9D8B030D-6E8A-4147-A177-3AD203B41FA5}">
                      <a16:colId xmlns:a16="http://schemas.microsoft.com/office/drawing/2014/main" val="3637308864"/>
                    </a:ext>
                  </a:extLst>
                </a:gridCol>
              </a:tblGrid>
              <a:tr h="550812">
                <a:tc>
                  <a:txBody>
                    <a:bodyPr/>
                    <a:lstStyle/>
                    <a:p>
                      <a:r>
                        <a:rPr lang="es-CO" sz="1100" b="1" dirty="0">
                          <a:solidFill>
                            <a:srgbClr val="FFFFFF"/>
                          </a:solidFill>
                        </a:rPr>
                        <a:t>MES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b="1" dirty="0">
                          <a:solidFill>
                            <a:srgbClr val="FFFFFF"/>
                          </a:solidFill>
                        </a:rPr>
                        <a:t>META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b="1" dirty="0">
                          <a:solidFill>
                            <a:srgbClr val="FFFFFF"/>
                          </a:solidFill>
                        </a:rPr>
                        <a:t>AVANCE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b="1" dirty="0">
                          <a:solidFill>
                            <a:srgbClr val="FFFFFF"/>
                          </a:solidFill>
                        </a:rPr>
                        <a:t>%  AVANCE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b="1" dirty="0">
                          <a:solidFill>
                            <a:srgbClr val="FFFFFF"/>
                          </a:solidFill>
                        </a:rPr>
                        <a:t>POR COMP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b="1" dirty="0">
                          <a:solidFill>
                            <a:srgbClr val="FFFFFF"/>
                          </a:solidFill>
                        </a:rPr>
                        <a:t>% POR COMP</a:t>
                      </a:r>
                    </a:p>
                  </a:txBody>
                  <a:tcPr marL="154928" marR="92956" marT="92956" marB="92956"/>
                </a:tc>
                <a:extLst>
                  <a:ext uri="{0D108BD9-81ED-4DB2-BD59-A6C34878D82A}">
                    <a16:rowId xmlns:a16="http://schemas.microsoft.com/office/drawing/2014/main" val="3278225846"/>
                  </a:ext>
                </a:extLst>
              </a:tr>
              <a:tr h="386308"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Junio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324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135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41.67%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189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58.33%</a:t>
                      </a:r>
                    </a:p>
                  </a:txBody>
                  <a:tcPr marL="154928" marR="92956" marT="92956" marB="92956"/>
                </a:tc>
                <a:extLst>
                  <a:ext uri="{0D108BD9-81ED-4DB2-BD59-A6C34878D82A}">
                    <a16:rowId xmlns:a16="http://schemas.microsoft.com/office/drawing/2014/main" val="3729748261"/>
                  </a:ext>
                </a:extLst>
              </a:tr>
              <a:tr h="386308"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Julio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324 Horas</a:t>
                      </a:r>
                      <a:endParaRPr kumimoji="0" lang="es-CO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135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41.67%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189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58.33%</a:t>
                      </a:r>
                    </a:p>
                  </a:txBody>
                  <a:tcPr marL="154928" marR="92956" marT="92956" marB="92956"/>
                </a:tc>
                <a:extLst>
                  <a:ext uri="{0D108BD9-81ED-4DB2-BD59-A6C34878D82A}">
                    <a16:rowId xmlns:a16="http://schemas.microsoft.com/office/drawing/2014/main" val="1148250095"/>
                  </a:ext>
                </a:extLst>
              </a:tr>
              <a:tr h="386308"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Agosto</a:t>
                      </a:r>
                      <a:endParaRPr lang="es-CO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324 Horas</a:t>
                      </a:r>
                      <a:endParaRPr kumimoji="0" lang="es-CO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175,45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54,15%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148,55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45.85%</a:t>
                      </a:r>
                    </a:p>
                  </a:txBody>
                  <a:tcPr marL="154928" marR="92956" marT="92956" marB="92956"/>
                </a:tc>
                <a:extLst>
                  <a:ext uri="{0D108BD9-81ED-4DB2-BD59-A6C34878D82A}">
                    <a16:rowId xmlns:a16="http://schemas.microsoft.com/office/drawing/2014/main" val="1104743522"/>
                  </a:ext>
                </a:extLst>
              </a:tr>
              <a:tr h="386308"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Septiembre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324 Horas</a:t>
                      </a:r>
                      <a:endParaRPr kumimoji="0" lang="es-CO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214,9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66.33%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109,1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33.67%</a:t>
                      </a:r>
                    </a:p>
                  </a:txBody>
                  <a:tcPr marL="154928" marR="92956" marT="92956" marB="92956"/>
                </a:tc>
                <a:extLst>
                  <a:ext uri="{0D108BD9-81ED-4DB2-BD59-A6C34878D82A}">
                    <a16:rowId xmlns:a16="http://schemas.microsoft.com/office/drawing/2014/main" val="4143856786"/>
                  </a:ext>
                </a:extLst>
              </a:tr>
              <a:tr h="386308"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Octubre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324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269,4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83.15%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54,6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16.85%</a:t>
                      </a:r>
                    </a:p>
                  </a:txBody>
                  <a:tcPr marL="154928" marR="92956" marT="92956" marB="92956"/>
                </a:tc>
                <a:extLst>
                  <a:ext uri="{0D108BD9-81ED-4DB2-BD59-A6C34878D82A}">
                    <a16:rowId xmlns:a16="http://schemas.microsoft.com/office/drawing/2014/main" val="1918052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658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71977-FF53-4F58-9EB5-5D2A945A7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0080"/>
            <a:ext cx="2798064" cy="2304288"/>
          </a:xfrm>
        </p:spPr>
        <p:txBody>
          <a:bodyPr anchor="b">
            <a:normAutofit/>
          </a:bodyPr>
          <a:lstStyle/>
          <a:p>
            <a:r>
              <a:rPr lang="es-CO" sz="3700"/>
              <a:t>RESUMEN INDICADORES - MENSUAL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C78C8A-F3B6-4DE7-9841-C9A136240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36392"/>
            <a:ext cx="2770632" cy="3081528"/>
          </a:xfrm>
        </p:spPr>
        <p:txBody>
          <a:bodyPr>
            <a:normAutofit/>
          </a:bodyPr>
          <a:lstStyle/>
          <a:p>
            <a:r>
              <a:rPr lang="es-CO" sz="1800"/>
              <a:t>Producto # 2 &gt; Indicador Secundario &gt; Usuarios en las plataformas digitales conectados</a:t>
            </a:r>
          </a:p>
          <a:p>
            <a:endParaRPr lang="es-CO" sz="1800"/>
          </a:p>
        </p:txBody>
      </p:sp>
      <p:graphicFrame>
        <p:nvGraphicFramePr>
          <p:cNvPr id="4" name="Tabla 6">
            <a:extLst>
              <a:ext uri="{FF2B5EF4-FFF2-40B4-BE49-F238E27FC236}">
                <a16:creationId xmlns:a16="http://schemas.microsoft.com/office/drawing/2014/main" id="{FD6A1C5D-3456-4856-90A9-54B93C813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621218"/>
              </p:ext>
            </p:extLst>
          </p:nvPr>
        </p:nvGraphicFramePr>
        <p:xfrm>
          <a:off x="4276344" y="1323388"/>
          <a:ext cx="7251195" cy="421122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342521">
                  <a:extLst>
                    <a:ext uri="{9D8B030D-6E8A-4147-A177-3AD203B41FA5}">
                      <a16:colId xmlns:a16="http://schemas.microsoft.com/office/drawing/2014/main" val="2907561181"/>
                    </a:ext>
                  </a:extLst>
                </a:gridCol>
                <a:gridCol w="1225406">
                  <a:extLst>
                    <a:ext uri="{9D8B030D-6E8A-4147-A177-3AD203B41FA5}">
                      <a16:colId xmlns:a16="http://schemas.microsoft.com/office/drawing/2014/main" val="3936029740"/>
                    </a:ext>
                  </a:extLst>
                </a:gridCol>
                <a:gridCol w="1225406">
                  <a:extLst>
                    <a:ext uri="{9D8B030D-6E8A-4147-A177-3AD203B41FA5}">
                      <a16:colId xmlns:a16="http://schemas.microsoft.com/office/drawing/2014/main" val="2916377126"/>
                    </a:ext>
                  </a:extLst>
                </a:gridCol>
                <a:gridCol w="1191659">
                  <a:extLst>
                    <a:ext uri="{9D8B030D-6E8A-4147-A177-3AD203B41FA5}">
                      <a16:colId xmlns:a16="http://schemas.microsoft.com/office/drawing/2014/main" val="891064747"/>
                    </a:ext>
                  </a:extLst>
                </a:gridCol>
                <a:gridCol w="1225406">
                  <a:extLst>
                    <a:ext uri="{9D8B030D-6E8A-4147-A177-3AD203B41FA5}">
                      <a16:colId xmlns:a16="http://schemas.microsoft.com/office/drawing/2014/main" val="2723587978"/>
                    </a:ext>
                  </a:extLst>
                </a:gridCol>
                <a:gridCol w="1040797">
                  <a:extLst>
                    <a:ext uri="{9D8B030D-6E8A-4147-A177-3AD203B41FA5}">
                      <a16:colId xmlns:a16="http://schemas.microsoft.com/office/drawing/2014/main" val="3637308864"/>
                    </a:ext>
                  </a:extLst>
                </a:gridCol>
              </a:tblGrid>
              <a:tr h="701871"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MES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META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AVANCE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%  AVANCE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POR COMP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% POR COMP</a:t>
                      </a:r>
                    </a:p>
                  </a:txBody>
                  <a:tcPr marL="197416" marR="118449" marT="118449" marB="118449"/>
                </a:tc>
                <a:extLst>
                  <a:ext uri="{0D108BD9-81ED-4DB2-BD59-A6C34878D82A}">
                    <a16:rowId xmlns:a16="http://schemas.microsoft.com/office/drawing/2014/main" val="3278225846"/>
                  </a:ext>
                </a:extLst>
              </a:tr>
              <a:tr h="701871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Junio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4.500.000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2.900.000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64.44%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1.600.000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35.56%</a:t>
                      </a:r>
                    </a:p>
                  </a:txBody>
                  <a:tcPr marL="197416" marR="118449" marT="118449" marB="118449"/>
                </a:tc>
                <a:extLst>
                  <a:ext uri="{0D108BD9-81ED-4DB2-BD59-A6C34878D82A}">
                    <a16:rowId xmlns:a16="http://schemas.microsoft.com/office/drawing/2014/main" val="3729748261"/>
                  </a:ext>
                </a:extLst>
              </a:tr>
              <a:tr h="701871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Julio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4.500.000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3.580.000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79.56%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920.000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20.44%</a:t>
                      </a:r>
                    </a:p>
                  </a:txBody>
                  <a:tcPr marL="197416" marR="118449" marT="118449" marB="118449"/>
                </a:tc>
                <a:extLst>
                  <a:ext uri="{0D108BD9-81ED-4DB2-BD59-A6C34878D82A}">
                    <a16:rowId xmlns:a16="http://schemas.microsoft.com/office/drawing/2014/main" val="1148250095"/>
                  </a:ext>
                </a:extLst>
              </a:tr>
              <a:tr h="701871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Agosto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5.000.000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4.069.404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81.39%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930.596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18.61%</a:t>
                      </a:r>
                    </a:p>
                  </a:txBody>
                  <a:tcPr marL="197416" marR="118449" marT="118449" marB="118449"/>
                </a:tc>
                <a:extLst>
                  <a:ext uri="{0D108BD9-81ED-4DB2-BD59-A6C34878D82A}">
                    <a16:rowId xmlns:a16="http://schemas.microsoft.com/office/drawing/2014/main" val="1104743522"/>
                  </a:ext>
                </a:extLst>
              </a:tr>
              <a:tr h="701871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Septiembre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5.000.000 Usuarios</a:t>
                      </a:r>
                      <a:endParaRPr kumimoji="0" lang="es-CO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4.543.675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90.87%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456.325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9.13%</a:t>
                      </a:r>
                    </a:p>
                  </a:txBody>
                  <a:tcPr marL="197416" marR="118449" marT="118449" marB="118449"/>
                </a:tc>
                <a:extLst>
                  <a:ext uri="{0D108BD9-81ED-4DB2-BD59-A6C34878D82A}">
                    <a16:rowId xmlns:a16="http://schemas.microsoft.com/office/drawing/2014/main" val="4143856786"/>
                  </a:ext>
                </a:extLst>
              </a:tr>
              <a:tr h="701871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Octubre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5.000.000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4.899.272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97.99%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5.000.000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2.01%</a:t>
                      </a:r>
                    </a:p>
                  </a:txBody>
                  <a:tcPr marL="197416" marR="118449" marT="118449" marB="118449"/>
                </a:tc>
                <a:extLst>
                  <a:ext uri="{0D108BD9-81ED-4DB2-BD59-A6C34878D82A}">
                    <a16:rowId xmlns:a16="http://schemas.microsoft.com/office/drawing/2014/main" val="1918052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08908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832</Words>
  <Application>Microsoft Office PowerPoint</Application>
  <PresentationFormat>Panorámica</PresentationFormat>
  <Paragraphs>223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ANÁLISIS PROYECTO DE INVERSIÓN – OCTUBRE</vt:lpstr>
      <vt:lpstr>Información General</vt:lpstr>
      <vt:lpstr>Información Especifica </vt:lpstr>
      <vt:lpstr>RESUMEN FINANCIERO - MENSUAL</vt:lpstr>
      <vt:lpstr>RESUMEN INDICADORES - MENSUAL</vt:lpstr>
      <vt:lpstr>RESUMEN INDICADORES - MENSUAL</vt:lpstr>
      <vt:lpstr>RESUMEN INDICADORES - MENSUAL</vt:lpstr>
      <vt:lpstr>RESUMEN INDICADORES - MENSUAL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PROYECTO DE INVERSIÓN – OCTUBRE 2019</dc:title>
  <dc:creator>Juan Sebastian Monje Saldarriaga</dc:creator>
  <cp:lastModifiedBy>Fabian Andres Arias Segura</cp:lastModifiedBy>
  <cp:revision>4</cp:revision>
  <dcterms:created xsi:type="dcterms:W3CDTF">2019-11-12T17:52:50Z</dcterms:created>
  <dcterms:modified xsi:type="dcterms:W3CDTF">2024-07-29T18:16:12Z</dcterms:modified>
</cp:coreProperties>
</file>